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5" r:id="rId4"/>
    <p:sldId id="259" r:id="rId5"/>
    <p:sldId id="257" r:id="rId6"/>
    <p:sldId id="274" r:id="rId7"/>
    <p:sldId id="261" r:id="rId8"/>
    <p:sldId id="276" r:id="rId9"/>
    <p:sldId id="278" r:id="rId10"/>
    <p:sldId id="260" r:id="rId11"/>
    <p:sldId id="262" r:id="rId12"/>
    <p:sldId id="263" r:id="rId13"/>
    <p:sldId id="264" r:id="rId14"/>
    <p:sldId id="265" r:id="rId15"/>
    <p:sldId id="267" r:id="rId16"/>
    <p:sldId id="268" r:id="rId17"/>
    <p:sldId id="272" r:id="rId18"/>
    <p:sldId id="269" r:id="rId19"/>
    <p:sldId id="270" r:id="rId20"/>
    <p:sldId id="271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1122-C48B-B93E-ADEC-EA72B2EEF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34229-C5E4-E9B9-8DCE-81B751D10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9A31-71B0-B126-44E8-C29EF542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56683-EFB9-EF07-3596-95AE5236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6F52C-A3E7-64BA-D0DD-E3A436AC2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053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BE6F-649C-932D-F870-76E944ED9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0F787-5045-3F4B-B8FA-EC315F31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886C0-BECF-85EA-2AD0-1969936E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25F8D-D764-E92E-98D2-08015928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9149A-34A6-A943-3C85-33FB7E7B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ADAAAD-1A02-7EB3-A053-F46C73A76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1A7D8-1904-3151-A605-E891A3127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9C6D6-D72C-6AA3-23D3-28C451786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22B38-4C50-3E49-D200-0A9BB3DAE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6F5B-5DB5-62CE-89FF-479E493A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52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8F009-43E9-AB1E-E564-2014FCE7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46967-82F0-D2EE-AAE9-5E638070A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146A8C-4A0E-461B-958A-472A1D486FFB}" type="datetime1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CCF1F-7B7A-CA64-9C3D-AAC4998D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971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73711-D8FA-316D-45CC-DDABBC6C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AC21-DCB0-4D43-A3A4-EEF378BF8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E689-4CC1-AA20-78DC-1040A15A8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FD2DC-7A25-2913-6FB5-0FACB112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B97EB-F12F-2D5F-BE8F-65217943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F2EE7-2D06-0839-4A95-7A00E154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D3981-1E17-4B39-96AB-A17D30992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69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8C5E-4F2D-BC8C-39DE-276339BDB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C9160-8521-1ABF-A76C-EA10F9D0A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1D905-827A-4EC9-53FB-521D0A28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11857-1FBC-B719-96AE-872441FA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D0A72-7BF7-E621-9339-FDCC98B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1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6DD9-BC1A-9E90-1479-3D364CB1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E839A-CC0D-9779-C8EE-DBCE7C9F9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4B6A8-B908-9992-BB4B-6E6F9E882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4F456-8873-9403-2989-EF2DD4F15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6D4C2-E7EE-7419-4E91-71D6F9E7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C5A50-87E7-F79F-1617-2E02E0CF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A28C-CB5F-F095-12DF-9860E1FB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0D38-BBEF-1773-923D-3B6AFF203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35D77-A801-8A9A-41D3-FE55F1CB1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EC37F-2CC9-35C6-B192-32B1C146C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6CACA4-D520-5408-BA7E-E312C3DD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7F963-FDEA-2192-CF56-3882D3D5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8A63C8-62EF-98B4-BBF6-F7A568362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57BCC4-C899-8805-AD65-036527AF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92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24A9-3E88-95EF-7C2A-E470E327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5D6E0-95FD-3E17-D235-381BC7F8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E633F-835D-E6F7-B177-3C53D2CB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9ACE7-80C9-F86D-B3C4-69A847C3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4987B-D581-327B-6950-C857053D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21AF86-4FC2-CA23-3E0B-2EFAEBB1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0A2AE-DDA0-B564-9D1D-77757038B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1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1E26D-51A1-A8CC-F456-E01F1132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73868-8EF5-6DB1-8A4A-1D7EAEC0B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744AE-B555-1DD7-3A2F-DDA58D066E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1631-1DC9-E2E5-245F-76BC887E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4104C-5C78-F803-C30C-53EF6AD2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CCC61-6774-E029-2171-2E17C9A36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9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694B-0445-305D-1242-E7FEDC6F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19761-BE68-2FFF-E2C7-1B155AD3B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566DB-8636-EC4B-253A-EA0C914F5F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1E03F-AF13-980C-A01F-8F337492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28B0F-4881-DFA5-1023-EE59A97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08BDC-0DD7-DB08-F041-5A06BAB9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56EB3-65B3-4014-D753-6DE405615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7EB34-2910-B177-A235-792EBD1B9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61B6E-F67D-9A8B-B571-F04530F214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AB5B-97F4-47C0-981C-6EFCFF68A876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C42F1-9D15-ACAE-3ED1-E3D97F345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27D3-6831-2EF1-89E2-F1821486F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90D37-A785-467B-8387-BF7EDCA3B0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3C7084-39C8-08A1-92EA-4EA79339AF33}"/>
              </a:ext>
            </a:extLst>
          </p:cNvPr>
          <p:cNvSpPr/>
          <p:nvPr userDrawn="1"/>
        </p:nvSpPr>
        <p:spPr>
          <a:xfrm>
            <a:off x="0" y="6152606"/>
            <a:ext cx="12192000" cy="7053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02D840-1D23-6269-A3F5-A7FAA7587300}"/>
              </a:ext>
            </a:extLst>
          </p:cNvPr>
          <p:cNvSpPr txBox="1">
            <a:spLocks/>
          </p:cNvSpPr>
          <p:nvPr userDrawn="1"/>
        </p:nvSpPr>
        <p:spPr>
          <a:xfrm>
            <a:off x="4724400" y="6492875"/>
            <a:ext cx="2743200" cy="2819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10AC21-DCB0-4D43-A3A4-EEF378BF84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C5C939-AC61-49C9-A210-42A036267814}"/>
              </a:ext>
            </a:extLst>
          </p:cNvPr>
          <p:cNvCxnSpPr>
            <a:cxnSpLocks/>
          </p:cNvCxnSpPr>
          <p:nvPr userDrawn="1"/>
        </p:nvCxnSpPr>
        <p:spPr>
          <a:xfrm>
            <a:off x="198877" y="6306724"/>
            <a:ext cx="55026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E76DFC-D9CA-8270-222E-2358DC5573C5}"/>
              </a:ext>
            </a:extLst>
          </p:cNvPr>
          <p:cNvCxnSpPr>
            <a:cxnSpLocks/>
          </p:cNvCxnSpPr>
          <p:nvPr userDrawn="1"/>
        </p:nvCxnSpPr>
        <p:spPr>
          <a:xfrm>
            <a:off x="6466541" y="6293330"/>
            <a:ext cx="5570071" cy="13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iamond 10">
            <a:extLst>
              <a:ext uri="{FF2B5EF4-FFF2-40B4-BE49-F238E27FC236}">
                <a16:creationId xmlns:a16="http://schemas.microsoft.com/office/drawing/2014/main" id="{458BDF8D-4336-F4BF-68A3-057143C1561C}"/>
              </a:ext>
            </a:extLst>
          </p:cNvPr>
          <p:cNvSpPr/>
          <p:nvPr userDrawn="1"/>
        </p:nvSpPr>
        <p:spPr>
          <a:xfrm>
            <a:off x="5994400" y="6206498"/>
            <a:ext cx="203200" cy="203200"/>
          </a:xfrm>
          <a:prstGeom prst="diamond">
            <a:avLst/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88;p13">
            <a:extLst>
              <a:ext uri="{FF2B5EF4-FFF2-40B4-BE49-F238E27FC236}">
                <a16:creationId xmlns:a16="http://schemas.microsoft.com/office/drawing/2014/main" id="{EF3A7A03-033E-4FE7-EBC0-40EA25EEC2A5}"/>
              </a:ext>
            </a:extLst>
          </p:cNvPr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87953" y="6434634"/>
            <a:ext cx="848659" cy="34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7AD2CE53-01BB-8695-C151-7139A1CEF83A}"/>
              </a:ext>
            </a:extLst>
          </p:cNvPr>
          <p:cNvSpPr txBox="1"/>
          <p:nvPr userDrawn="1"/>
        </p:nvSpPr>
        <p:spPr>
          <a:xfrm>
            <a:off x="7419311" y="6425723"/>
            <a:ext cx="4192971" cy="39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Georgia" panose="02040502050405020303" pitchFamily="18" charset="0"/>
                <a:ea typeface="Calibri"/>
                <a:cs typeface="Calibri"/>
                <a:sym typeface="Calibri"/>
              </a:rPr>
              <a:t>Virtual Experiences Laboratory</a:t>
            </a:r>
            <a:endParaRPr sz="1700" b="1" dirty="0">
              <a:latin typeface="Georgia" panose="02040502050405020303" pitchFamily="18" charset="0"/>
              <a:ea typeface="Calibri"/>
              <a:cs typeface="Calibri"/>
              <a:sym typeface="Calibri"/>
            </a:endParaRPr>
          </a:p>
        </p:txBody>
      </p:sp>
      <p:pic>
        <p:nvPicPr>
          <p:cNvPr id="14" name="Picture 2" descr="University of Georgia formal logo">
            <a:extLst>
              <a:ext uri="{FF2B5EF4-FFF2-40B4-BE49-F238E27FC236}">
                <a16:creationId xmlns:a16="http://schemas.microsoft.com/office/drawing/2014/main" id="{AB32BF4A-2406-4AFB-194B-8BA6D4612F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06724"/>
            <a:ext cx="1403365" cy="6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0;p13">
            <a:extLst>
              <a:ext uri="{FF2B5EF4-FFF2-40B4-BE49-F238E27FC236}">
                <a16:creationId xmlns:a16="http://schemas.microsoft.com/office/drawing/2014/main" id="{913E8E6E-13A5-71AF-45F4-92C0D5A95C40}"/>
              </a:ext>
            </a:extLst>
          </p:cNvPr>
          <p:cNvSpPr txBox="1"/>
          <p:nvPr userDrawn="1"/>
        </p:nvSpPr>
        <p:spPr>
          <a:xfrm>
            <a:off x="1485856" y="6425723"/>
            <a:ext cx="3156052" cy="39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Georgia" panose="02040502050405020303" pitchFamily="18" charset="0"/>
                <a:ea typeface="Calibri"/>
                <a:cs typeface="Calibri"/>
                <a:sym typeface="Calibri"/>
              </a:rPr>
              <a:t>Kyle Johnsen</a:t>
            </a:r>
          </a:p>
        </p:txBody>
      </p:sp>
    </p:spTree>
    <p:extLst>
      <p:ext uri="{BB962C8B-B14F-4D97-AF65-F5344CB8AC3E}">
        <p14:creationId xmlns:p14="http://schemas.microsoft.com/office/powerpoint/2010/main" val="1975619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pm.ugavel.com/" TargetMode="External"/><Relationship Id="rId2" Type="http://schemas.openxmlformats.org/officeDocument/2006/relationships/hyperlink" Target="https://github.com/velaboratory/VelNetUnity.git#up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jp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8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mailto:kjohnsen@ug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3.jpe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19B8-58FE-68FD-6CED-70CCCE1CE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VelNet</a:t>
            </a:r>
            <a:r>
              <a:rPr lang="en-US" dirty="0"/>
              <a:t>: A Simple and Versatile Open-source Networking Framework for XR Research Labs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3BECDA-BBC7-C093-9400-884D02BC3732}"/>
              </a:ext>
            </a:extLst>
          </p:cNvPr>
          <p:cNvSpPr/>
          <p:nvPr/>
        </p:nvSpPr>
        <p:spPr>
          <a:xfrm>
            <a:off x="2452437" y="4462294"/>
            <a:ext cx="1094874" cy="86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6ECBA9-8F3C-6BBD-A7F5-40943ECFFDA1}"/>
              </a:ext>
            </a:extLst>
          </p:cNvPr>
          <p:cNvSpPr/>
          <p:nvPr/>
        </p:nvSpPr>
        <p:spPr>
          <a:xfrm>
            <a:off x="8769015" y="3602038"/>
            <a:ext cx="1094874" cy="86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E6133589-B0C0-0D86-6A25-1D09B819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0963" y="4449344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F56DF-C9FF-DCD8-2D71-8899B2964F9F}"/>
              </a:ext>
            </a:extLst>
          </p:cNvPr>
          <p:cNvSpPr/>
          <p:nvPr/>
        </p:nvSpPr>
        <p:spPr>
          <a:xfrm>
            <a:off x="10332118" y="4178634"/>
            <a:ext cx="1094874" cy="86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97500A-A81E-DEE6-4771-203468494F37}"/>
              </a:ext>
            </a:extLst>
          </p:cNvPr>
          <p:cNvSpPr/>
          <p:nvPr/>
        </p:nvSpPr>
        <p:spPr>
          <a:xfrm>
            <a:off x="9005638" y="5065545"/>
            <a:ext cx="1094874" cy="86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C09389-BA13-476F-E539-1971B0B6C94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547311" y="4895431"/>
            <a:ext cx="2153652" cy="111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78B482-7DB4-FB49-BE10-150174E62A72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6615363" y="4035175"/>
            <a:ext cx="2153652" cy="871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FD2F2F-4373-E3A0-DB2E-55014CB26D2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615363" y="4611771"/>
            <a:ext cx="3716755" cy="2947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42D1CF-B53F-0D34-65C0-169640266FD0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6615363" y="4906544"/>
            <a:ext cx="2390275" cy="5921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17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8351-4193-86F5-AF71-7DC9C7981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VelNet</a:t>
            </a:r>
            <a:r>
              <a:rPr lang="en-US" dirty="0"/>
              <a:t> Server Features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34D6210D-CC09-F761-F997-3817F0270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77" y="1589500"/>
            <a:ext cx="7150376" cy="4310040"/>
          </a:xfrm>
        </p:spPr>
        <p:txBody>
          <a:bodyPr>
            <a:normAutofit/>
          </a:bodyPr>
          <a:lstStyle/>
          <a:p>
            <a:r>
              <a:rPr lang="en-US" dirty="0"/>
              <a:t>Extremely lightweight</a:t>
            </a:r>
          </a:p>
          <a:p>
            <a:pPr lvl="1"/>
            <a:r>
              <a:rPr lang="en-US" dirty="0"/>
              <a:t>Simple binary packet structure (1 byte header on each message)</a:t>
            </a:r>
          </a:p>
          <a:p>
            <a:endParaRPr lang="en-US" dirty="0"/>
          </a:p>
          <a:p>
            <a:r>
              <a:rPr lang="en-US" dirty="0"/>
              <a:t>Fully asynchronous design (no threads)</a:t>
            </a:r>
          </a:p>
          <a:p>
            <a:endParaRPr lang="en-US" dirty="0"/>
          </a:p>
          <a:p>
            <a:r>
              <a:rPr lang="en-US" dirty="0"/>
              <a:t>Multiple Applications in a Single Server</a:t>
            </a:r>
          </a:p>
          <a:p>
            <a:endParaRPr lang="en-US" dirty="0"/>
          </a:p>
          <a:p>
            <a:r>
              <a:rPr lang="en-US" dirty="0"/>
              <a:t>Lead (master) client coordination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CF99EA-8B49-E2FF-E82D-79467EB208B3}"/>
              </a:ext>
            </a:extLst>
          </p:cNvPr>
          <p:cNvSpPr/>
          <p:nvPr/>
        </p:nvSpPr>
        <p:spPr>
          <a:xfrm>
            <a:off x="8315738" y="523461"/>
            <a:ext cx="1848678" cy="1438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17027C-B960-B831-1A04-AC8ABB1E2CB3}"/>
              </a:ext>
            </a:extLst>
          </p:cNvPr>
          <p:cNvSpPr/>
          <p:nvPr/>
        </p:nvSpPr>
        <p:spPr>
          <a:xfrm>
            <a:off x="8335618" y="2392492"/>
            <a:ext cx="1848678" cy="1404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BF63C-E783-0AE9-7909-ECA846B82F78}"/>
              </a:ext>
            </a:extLst>
          </p:cNvPr>
          <p:cNvSpPr/>
          <p:nvPr/>
        </p:nvSpPr>
        <p:spPr>
          <a:xfrm>
            <a:off x="8613911" y="735496"/>
            <a:ext cx="318053" cy="3180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36F771-57F8-8507-FCD6-C340E5424B24}"/>
              </a:ext>
            </a:extLst>
          </p:cNvPr>
          <p:cNvSpPr/>
          <p:nvPr/>
        </p:nvSpPr>
        <p:spPr>
          <a:xfrm>
            <a:off x="10596768" y="1292368"/>
            <a:ext cx="318053" cy="31805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99505E-937C-A0AB-9D73-4E12BE228E63}"/>
              </a:ext>
            </a:extLst>
          </p:cNvPr>
          <p:cNvSpPr/>
          <p:nvPr/>
        </p:nvSpPr>
        <p:spPr>
          <a:xfrm>
            <a:off x="8613911" y="1570470"/>
            <a:ext cx="318053" cy="31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65DCE-27CC-981C-F48B-DC710D1D3A43}"/>
              </a:ext>
            </a:extLst>
          </p:cNvPr>
          <p:cNvSpPr/>
          <p:nvPr/>
        </p:nvSpPr>
        <p:spPr>
          <a:xfrm>
            <a:off x="9548189" y="735496"/>
            <a:ext cx="318053" cy="3180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66439D-118C-9961-83CB-5AABEABF0CFC}"/>
              </a:ext>
            </a:extLst>
          </p:cNvPr>
          <p:cNvSpPr/>
          <p:nvPr/>
        </p:nvSpPr>
        <p:spPr>
          <a:xfrm>
            <a:off x="8800746" y="3381260"/>
            <a:ext cx="318053" cy="31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77AA19-E36B-AC19-36A7-518EB612E5BD}"/>
              </a:ext>
            </a:extLst>
          </p:cNvPr>
          <p:cNvSpPr/>
          <p:nvPr/>
        </p:nvSpPr>
        <p:spPr>
          <a:xfrm>
            <a:off x="9577653" y="3017402"/>
            <a:ext cx="318053" cy="3180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7C4F4F-888C-9A9D-5B92-F3F644839F46}"/>
              </a:ext>
            </a:extLst>
          </p:cNvPr>
          <p:cNvSpPr/>
          <p:nvPr/>
        </p:nvSpPr>
        <p:spPr>
          <a:xfrm>
            <a:off x="8097078" y="69287"/>
            <a:ext cx="3256722" cy="5753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9EF7E6-1A43-C47B-09C5-70149D6A97F0}"/>
              </a:ext>
            </a:extLst>
          </p:cNvPr>
          <p:cNvSpPr/>
          <p:nvPr/>
        </p:nvSpPr>
        <p:spPr>
          <a:xfrm>
            <a:off x="8216348" y="424070"/>
            <a:ext cx="2948609" cy="34298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8F381B-C372-DA7B-2A1B-F8B91A408FCE}"/>
              </a:ext>
            </a:extLst>
          </p:cNvPr>
          <p:cNvSpPr/>
          <p:nvPr/>
        </p:nvSpPr>
        <p:spPr>
          <a:xfrm flipV="1">
            <a:off x="8216348" y="4003875"/>
            <a:ext cx="2948609" cy="15333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B56202-0B77-D3D7-4D63-ABD33415F751}"/>
              </a:ext>
            </a:extLst>
          </p:cNvPr>
          <p:cNvSpPr/>
          <p:nvPr/>
        </p:nvSpPr>
        <p:spPr>
          <a:xfrm>
            <a:off x="8335618" y="4349145"/>
            <a:ext cx="1848678" cy="1043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F60B86-AA80-B60B-0BFD-859FF2226B16}"/>
              </a:ext>
            </a:extLst>
          </p:cNvPr>
          <p:cNvSpPr/>
          <p:nvPr/>
        </p:nvSpPr>
        <p:spPr>
          <a:xfrm>
            <a:off x="9024730" y="4484664"/>
            <a:ext cx="318053" cy="3180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49A87A-B156-4649-6FA4-9394EAC582F0}"/>
              </a:ext>
            </a:extLst>
          </p:cNvPr>
          <p:cNvSpPr/>
          <p:nvPr/>
        </p:nvSpPr>
        <p:spPr>
          <a:xfrm>
            <a:off x="9656690" y="4776262"/>
            <a:ext cx="318053" cy="3180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90B6B11-BDC2-5ACE-019D-86A2D32A235C}"/>
              </a:ext>
            </a:extLst>
          </p:cNvPr>
          <p:cNvSpPr/>
          <p:nvPr/>
        </p:nvSpPr>
        <p:spPr>
          <a:xfrm>
            <a:off x="10596764" y="4843480"/>
            <a:ext cx="318053" cy="31805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6F7ED-8537-DA61-33FB-AE0FA740D507}"/>
              </a:ext>
            </a:extLst>
          </p:cNvPr>
          <p:cNvSpPr txBox="1"/>
          <p:nvPr/>
        </p:nvSpPr>
        <p:spPr>
          <a:xfrm>
            <a:off x="9372599" y="69287"/>
            <a:ext cx="811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E22204-A7D7-46B0-617F-783C8C9AC435}"/>
              </a:ext>
            </a:extLst>
          </p:cNvPr>
          <p:cNvSpPr txBox="1"/>
          <p:nvPr/>
        </p:nvSpPr>
        <p:spPr>
          <a:xfrm>
            <a:off x="9087674" y="2012946"/>
            <a:ext cx="15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677F13-0164-A5AD-25C8-82C8CE504E2F}"/>
              </a:ext>
            </a:extLst>
          </p:cNvPr>
          <p:cNvSpPr txBox="1"/>
          <p:nvPr/>
        </p:nvSpPr>
        <p:spPr>
          <a:xfrm>
            <a:off x="9087674" y="3997730"/>
            <a:ext cx="15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1F67991-88AD-4D37-9A83-0B33B4B71911}"/>
              </a:ext>
            </a:extLst>
          </p:cNvPr>
          <p:cNvSpPr txBox="1"/>
          <p:nvPr/>
        </p:nvSpPr>
        <p:spPr>
          <a:xfrm>
            <a:off x="8134349" y="4898307"/>
            <a:ext cx="15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CB3936-0E16-EB96-8424-B4BDE40BB702}"/>
              </a:ext>
            </a:extLst>
          </p:cNvPr>
          <p:cNvSpPr txBox="1"/>
          <p:nvPr/>
        </p:nvSpPr>
        <p:spPr>
          <a:xfrm>
            <a:off x="8230120" y="2878935"/>
            <a:ext cx="15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E02CC4-1646-5007-A530-876C09AD943F}"/>
              </a:ext>
            </a:extLst>
          </p:cNvPr>
          <p:cNvSpPr txBox="1"/>
          <p:nvPr/>
        </p:nvSpPr>
        <p:spPr>
          <a:xfrm>
            <a:off x="8216349" y="1098554"/>
            <a:ext cx="15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Room 1</a:t>
            </a:r>
          </a:p>
        </p:txBody>
      </p:sp>
    </p:spTree>
    <p:extLst>
      <p:ext uri="{BB962C8B-B14F-4D97-AF65-F5344CB8AC3E}">
        <p14:creationId xmlns:p14="http://schemas.microsoft.com/office/powerpoint/2010/main" val="421772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79B3-BF13-8345-673C-7BB099B4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Features: Simplicity &amp; 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2BCA7-D24F-6AFE-BF80-5E04C23B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Single-file, ~1000 lines of </a:t>
            </a:r>
            <a:r>
              <a:rPr lang="en-US" b="1" dirty="0"/>
              <a:t>Rust</a:t>
            </a:r>
            <a:r>
              <a:rPr lang="en-US" dirty="0"/>
              <a:t> code </a:t>
            </a:r>
          </a:p>
          <a:p>
            <a:r>
              <a:rPr lang="en-US" dirty="0"/>
              <a:t>Requires 1 open port (TCP &amp; UDP)</a:t>
            </a:r>
          </a:p>
          <a:p>
            <a:r>
              <a:rPr lang="en-US" dirty="0"/>
              <a:t>Trivial to run almost anywhere </a:t>
            </a:r>
          </a:p>
          <a:p>
            <a:pPr lvl="1"/>
            <a:r>
              <a:rPr lang="en-US" dirty="0"/>
              <a:t>docker run -p 5000:5000 -p 5000:5000/</a:t>
            </a:r>
            <a:r>
              <a:rPr lang="en-US" dirty="0" err="1"/>
              <a:t>udp</a:t>
            </a:r>
            <a:r>
              <a:rPr lang="en-US" dirty="0"/>
              <a:t> </a:t>
            </a:r>
            <a:r>
              <a:rPr lang="en-US" dirty="0" err="1"/>
              <a:t>velaboratory</a:t>
            </a:r>
            <a:r>
              <a:rPr lang="en-US" dirty="0"/>
              <a:t>/</a:t>
            </a:r>
            <a:r>
              <a:rPr lang="en-US" dirty="0" err="1"/>
              <a:t>velnet</a:t>
            </a:r>
            <a:endParaRPr lang="en-US" dirty="0"/>
          </a:p>
          <a:p>
            <a:pPr lvl="1"/>
            <a:r>
              <a:rPr lang="en-US" dirty="0"/>
              <a:t>See other options in GitHub Readme</a:t>
            </a:r>
          </a:p>
          <a:p>
            <a:pPr lvl="2"/>
            <a:r>
              <a:rPr lang="en-US" dirty="0"/>
              <a:t>github.com/</a:t>
            </a:r>
            <a:r>
              <a:rPr lang="en-US" dirty="0" err="1"/>
              <a:t>velaboratory</a:t>
            </a:r>
            <a:r>
              <a:rPr lang="en-US" dirty="0"/>
              <a:t>/</a:t>
            </a:r>
            <a:r>
              <a:rPr lang="en-US" dirty="0" err="1"/>
              <a:t>VelNetServerRust</a:t>
            </a:r>
            <a:endParaRPr lang="en-US" dirty="0"/>
          </a:p>
          <a:p>
            <a:r>
              <a:rPr lang="en-US" dirty="0"/>
              <a:t>Runs great on a free-tier </a:t>
            </a:r>
            <a:r>
              <a:rPr lang="en-US" b="1" dirty="0"/>
              <a:t>Oracle Cloud</a:t>
            </a:r>
            <a:r>
              <a:rPr lang="en-US" dirty="0"/>
              <a:t> server (4 core, 24GB, 4Gb/s, 10TB bandwidth)</a:t>
            </a:r>
          </a:p>
          <a:p>
            <a:pPr lvl="1"/>
            <a:r>
              <a:rPr lang="en-US" dirty="0"/>
              <a:t>Easily scales to hundreds of clients in a room, 100+ Mbps, </a:t>
            </a:r>
            <a:r>
              <a:rPr lang="en-US" b="1" dirty="0"/>
              <a:t>without</a:t>
            </a:r>
            <a:r>
              <a:rPr lang="en-US" dirty="0"/>
              <a:t> optimization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5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FECD-2116-A708-6C94-3A05DC7A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VelNet</a:t>
            </a:r>
            <a:r>
              <a:rPr lang="en-US" dirty="0"/>
              <a:t> Unity: Photon-Unity-Networking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E999-CF61-2F30-6257-6B8110DBC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088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Abstracts most of the complexity of dealing with </a:t>
            </a:r>
            <a:r>
              <a:rPr lang="en-US" dirty="0" err="1"/>
              <a:t>VelNet</a:t>
            </a:r>
            <a:r>
              <a:rPr lang="en-US" dirty="0"/>
              <a:t> Server directly</a:t>
            </a:r>
          </a:p>
          <a:p>
            <a:r>
              <a:rPr lang="en-US" b="1" dirty="0" err="1"/>
              <a:t>NetworkManager</a:t>
            </a:r>
            <a:endParaRPr lang="en-US" b="1" dirty="0"/>
          </a:p>
          <a:p>
            <a:pPr lvl="1"/>
            <a:r>
              <a:rPr lang="en-US" dirty="0"/>
              <a:t>Manages connection with the server</a:t>
            </a:r>
          </a:p>
          <a:p>
            <a:pPr lvl="1"/>
            <a:r>
              <a:rPr lang="en-US" dirty="0"/>
              <a:t>Relays messages</a:t>
            </a:r>
          </a:p>
          <a:p>
            <a:pPr lvl="1"/>
            <a:r>
              <a:rPr lang="en-US" dirty="0"/>
              <a:t>Book-keeping of room state (clients, objects), </a:t>
            </a:r>
          </a:p>
          <a:p>
            <a:pPr lvl="1"/>
            <a:r>
              <a:rPr lang="en-US" dirty="0"/>
              <a:t>Room-level events </a:t>
            </a:r>
          </a:p>
          <a:p>
            <a:r>
              <a:rPr lang="en-US" b="1" dirty="0" err="1"/>
              <a:t>NetworkObject</a:t>
            </a:r>
            <a:endParaRPr lang="en-US" b="1" dirty="0"/>
          </a:p>
          <a:p>
            <a:pPr lvl="1"/>
            <a:r>
              <a:rPr lang="en-US" dirty="0"/>
              <a:t>Relays messages from/to its assigned </a:t>
            </a:r>
            <a:r>
              <a:rPr lang="en-US" dirty="0" err="1"/>
              <a:t>NetworkComponents</a:t>
            </a:r>
            <a:endParaRPr lang="en-US" dirty="0"/>
          </a:p>
          <a:p>
            <a:pPr lvl="1"/>
            <a:r>
              <a:rPr lang="en-US" dirty="0"/>
              <a:t>Instantiated (cloned) across the network</a:t>
            </a:r>
          </a:p>
          <a:p>
            <a:pPr lvl="1"/>
            <a:r>
              <a:rPr lang="en-US" dirty="0"/>
              <a:t>Manages </a:t>
            </a:r>
            <a:r>
              <a:rPr lang="en-US" b="1" dirty="0"/>
              <a:t>ownership</a:t>
            </a:r>
          </a:p>
          <a:p>
            <a:r>
              <a:rPr lang="en-US" b="1" dirty="0" err="1"/>
              <a:t>NetworkComponent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Sends and receives messages (arbitrary byte arrays)</a:t>
            </a:r>
          </a:p>
          <a:p>
            <a:pPr lvl="1"/>
            <a:r>
              <a:rPr lang="en-US" dirty="0"/>
              <a:t>Sends and receives Remote Procedure Calls</a:t>
            </a:r>
          </a:p>
          <a:p>
            <a:pPr lvl="1"/>
            <a:r>
              <a:rPr lang="en-US" dirty="0"/>
              <a:t>Where most application-level networking lives (</a:t>
            </a:r>
            <a:r>
              <a:rPr lang="en-US" dirty="0" err="1"/>
              <a:t>netcode</a:t>
            </a:r>
            <a:r>
              <a:rPr lang="en-US" dirty="0"/>
              <a:t>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1B93F4-A715-0260-AC77-A5D5A3368713}"/>
              </a:ext>
            </a:extLst>
          </p:cNvPr>
          <p:cNvSpPr/>
          <p:nvPr/>
        </p:nvSpPr>
        <p:spPr>
          <a:xfrm>
            <a:off x="7775299" y="2146619"/>
            <a:ext cx="1417320" cy="14173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3357A9-EF39-BFA2-C5F5-948EFD560EBB}"/>
              </a:ext>
            </a:extLst>
          </p:cNvPr>
          <p:cNvSpPr/>
          <p:nvPr/>
        </p:nvSpPr>
        <p:spPr>
          <a:xfrm>
            <a:off x="10725210" y="2146619"/>
            <a:ext cx="1417320" cy="1417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31EDB8-412C-7D28-1F75-C3629A67F553}"/>
              </a:ext>
            </a:extLst>
          </p:cNvPr>
          <p:cNvSpPr/>
          <p:nvPr/>
        </p:nvSpPr>
        <p:spPr>
          <a:xfrm>
            <a:off x="9289733" y="4671060"/>
            <a:ext cx="1417320" cy="1417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86A289-328C-5F39-0D3D-4662341E061F}"/>
              </a:ext>
            </a:extLst>
          </p:cNvPr>
          <p:cNvSpPr/>
          <p:nvPr/>
        </p:nvSpPr>
        <p:spPr>
          <a:xfrm>
            <a:off x="7903928" y="2646693"/>
            <a:ext cx="251460" cy="2514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D09F22-2154-ABE1-4930-200913A9FB6A}"/>
              </a:ext>
            </a:extLst>
          </p:cNvPr>
          <p:cNvSpPr/>
          <p:nvPr/>
        </p:nvSpPr>
        <p:spPr>
          <a:xfrm>
            <a:off x="11168788" y="2329385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0FF78A-81F7-5EC7-1023-76C266A9E4FE}"/>
              </a:ext>
            </a:extLst>
          </p:cNvPr>
          <p:cNvSpPr/>
          <p:nvPr/>
        </p:nvSpPr>
        <p:spPr>
          <a:xfrm>
            <a:off x="9613952" y="5494020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805E24E-D708-5701-6C2D-B663E2179BE4}"/>
              </a:ext>
            </a:extLst>
          </p:cNvPr>
          <p:cNvSpPr/>
          <p:nvPr/>
        </p:nvSpPr>
        <p:spPr>
          <a:xfrm>
            <a:off x="8487516" y="2282827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84263A-0A82-65DB-5B34-D457C250CC24}"/>
              </a:ext>
            </a:extLst>
          </p:cNvPr>
          <p:cNvSpPr/>
          <p:nvPr/>
        </p:nvSpPr>
        <p:spPr>
          <a:xfrm>
            <a:off x="11006817" y="2995731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D3A60E-8E1E-DA09-6F59-8DD6FD390FDD}"/>
              </a:ext>
            </a:extLst>
          </p:cNvPr>
          <p:cNvSpPr/>
          <p:nvPr/>
        </p:nvSpPr>
        <p:spPr>
          <a:xfrm>
            <a:off x="9901368" y="4941864"/>
            <a:ext cx="251460" cy="2514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190D19-CA86-9337-C63B-33DBE98D1D5F}"/>
              </a:ext>
            </a:extLst>
          </p:cNvPr>
          <p:cNvSpPr/>
          <p:nvPr/>
        </p:nvSpPr>
        <p:spPr>
          <a:xfrm>
            <a:off x="8350609" y="2992439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416820-FF4D-1175-CB46-3D0B39081B00}"/>
              </a:ext>
            </a:extLst>
          </p:cNvPr>
          <p:cNvSpPr/>
          <p:nvPr/>
        </p:nvSpPr>
        <p:spPr>
          <a:xfrm>
            <a:off x="11626646" y="2613769"/>
            <a:ext cx="251460" cy="2514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6446B9-458C-9789-CF51-DA800DC63E5C}"/>
              </a:ext>
            </a:extLst>
          </p:cNvPr>
          <p:cNvSpPr/>
          <p:nvPr/>
        </p:nvSpPr>
        <p:spPr>
          <a:xfrm>
            <a:off x="10267321" y="5403994"/>
            <a:ext cx="251460" cy="25146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136E87-418B-36D6-C1DB-E3EBB4B666BD}"/>
              </a:ext>
            </a:extLst>
          </p:cNvPr>
          <p:cNvCxnSpPr>
            <a:stCxn id="16" idx="2"/>
            <a:endCxn id="15" idx="6"/>
          </p:cNvCxnSpPr>
          <p:nvPr/>
        </p:nvCxnSpPr>
        <p:spPr>
          <a:xfrm flipH="1">
            <a:off x="8602069" y="2739499"/>
            <a:ext cx="3024577" cy="37867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BA61A9-33B1-7CE3-CE32-70E973F0C369}"/>
              </a:ext>
            </a:extLst>
          </p:cNvPr>
          <p:cNvCxnSpPr>
            <a:cxnSpLocks/>
            <a:stCxn id="16" idx="3"/>
            <a:endCxn id="17" idx="7"/>
          </p:cNvCxnSpPr>
          <p:nvPr/>
        </p:nvCxnSpPr>
        <p:spPr>
          <a:xfrm flipH="1">
            <a:off x="10481956" y="2828404"/>
            <a:ext cx="1181515" cy="261241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E68167-9AEC-CC66-FCDA-CF79E99F7646}"/>
              </a:ext>
            </a:extLst>
          </p:cNvPr>
          <p:cNvCxnSpPr>
            <a:cxnSpLocks/>
            <a:stCxn id="14" idx="1"/>
            <a:endCxn id="12" idx="5"/>
          </p:cNvCxnSpPr>
          <p:nvPr/>
        </p:nvCxnSpPr>
        <p:spPr>
          <a:xfrm flipH="1" flipV="1">
            <a:off x="8702151" y="2497462"/>
            <a:ext cx="1236042" cy="248122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D704A7-41EF-F2BA-DD52-C9015A79F489}"/>
              </a:ext>
            </a:extLst>
          </p:cNvPr>
          <p:cNvCxnSpPr>
            <a:cxnSpLocks/>
            <a:stCxn id="14" idx="7"/>
            <a:endCxn id="13" idx="3"/>
          </p:cNvCxnSpPr>
          <p:nvPr/>
        </p:nvCxnSpPr>
        <p:spPr>
          <a:xfrm flipV="1">
            <a:off x="10116003" y="3210366"/>
            <a:ext cx="927639" cy="176832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F1ACE6E-9887-7148-623B-E825F8EAFEA2}"/>
              </a:ext>
            </a:extLst>
          </p:cNvPr>
          <p:cNvCxnSpPr>
            <a:cxnSpLocks/>
            <a:stCxn id="9" idx="5"/>
            <a:endCxn id="11" idx="1"/>
          </p:cNvCxnSpPr>
          <p:nvPr/>
        </p:nvCxnSpPr>
        <p:spPr>
          <a:xfrm>
            <a:off x="8118563" y="2861328"/>
            <a:ext cx="1532214" cy="266951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7EA9FA-4910-2D61-6642-DB850CCE4ABF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8155388" y="2455115"/>
            <a:ext cx="3013400" cy="31730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31A57BB-B8EE-C454-0970-9F08FC3EA2B1}"/>
              </a:ext>
            </a:extLst>
          </p:cNvPr>
          <p:cNvGrpSpPr/>
          <p:nvPr/>
        </p:nvGrpSpPr>
        <p:grpSpPr>
          <a:xfrm>
            <a:off x="8924756" y="1327155"/>
            <a:ext cx="3013400" cy="706853"/>
            <a:chOff x="8924755" y="1327155"/>
            <a:chExt cx="3399913" cy="706853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C4A4FCC-379A-E80D-0696-9F613FBC8A22}"/>
                </a:ext>
              </a:extLst>
            </p:cNvPr>
            <p:cNvSpPr/>
            <p:nvPr/>
          </p:nvSpPr>
          <p:spPr>
            <a:xfrm>
              <a:off x="8924755" y="1387216"/>
              <a:ext cx="251460" cy="25146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F58EA44-2859-C61A-70F8-B15AA0921980}"/>
                </a:ext>
              </a:extLst>
            </p:cNvPr>
            <p:cNvSpPr/>
            <p:nvPr/>
          </p:nvSpPr>
          <p:spPr>
            <a:xfrm>
              <a:off x="8924755" y="1707256"/>
              <a:ext cx="251460" cy="2514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5F0F09F-D42A-C2B7-0051-3DA0351C3138}"/>
                </a:ext>
              </a:extLst>
            </p:cNvPr>
            <p:cNvSpPr txBox="1"/>
            <p:nvPr/>
          </p:nvSpPr>
          <p:spPr>
            <a:xfrm>
              <a:off x="9176215" y="1327155"/>
              <a:ext cx="1003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Owner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5B9F9D-CD82-AD29-6826-F20BF56BE80B}"/>
                </a:ext>
              </a:extLst>
            </p:cNvPr>
            <p:cNvSpPr txBox="1"/>
            <p:nvPr/>
          </p:nvSpPr>
          <p:spPr>
            <a:xfrm>
              <a:off x="9176215" y="1664676"/>
              <a:ext cx="1003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Clone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D5CBDF-EAF7-6415-88D6-E76864E7A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9266" y="1689238"/>
              <a:ext cx="658213" cy="810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F17C440-9479-0B65-1A0D-9E9E6DEE9D63}"/>
                </a:ext>
              </a:extLst>
            </p:cNvPr>
            <p:cNvSpPr txBox="1"/>
            <p:nvPr/>
          </p:nvSpPr>
          <p:spPr>
            <a:xfrm>
              <a:off x="10817156" y="1341510"/>
              <a:ext cx="15075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Sync 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4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3CA2-1C8E-C3B3-0D0A-59CB648E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VelNet</a:t>
            </a:r>
            <a:r>
              <a:rPr lang="en-US" dirty="0"/>
              <a:t> Unity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5FB1-7DE4-94C4-8149-D82EF8BCB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5440"/>
            <a:ext cx="10668000" cy="45615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Handle the common case of synchronizing the state variables of a Unity component</a:t>
            </a:r>
          </a:p>
          <a:p>
            <a:r>
              <a:rPr lang="en-US" b="1" dirty="0" err="1"/>
              <a:t>NetworkSerializedObject</a:t>
            </a:r>
            <a:endParaRPr lang="en-US" b="1" dirty="0"/>
          </a:p>
          <a:p>
            <a:pPr lvl="1"/>
            <a:r>
              <a:rPr lang="en-US" dirty="0"/>
              <a:t>Built in loop to get state and send at a specified rate</a:t>
            </a:r>
          </a:p>
          <a:p>
            <a:pPr lvl="1"/>
            <a:r>
              <a:rPr lang="en-US" dirty="0"/>
              <a:t>Optional avoidance of repeated state</a:t>
            </a:r>
          </a:p>
          <a:p>
            <a:pPr lvl="1"/>
            <a:r>
              <a:rPr lang="en-US" dirty="0"/>
              <a:t>Byte arrays only</a:t>
            </a:r>
          </a:p>
          <a:p>
            <a:r>
              <a:rPr lang="en-US" b="1" dirty="0" err="1"/>
              <a:t>NetworkSerializedObjectStream</a:t>
            </a:r>
            <a:endParaRPr lang="en-US" b="1" dirty="0"/>
          </a:p>
          <a:p>
            <a:pPr lvl="1"/>
            <a:r>
              <a:rPr lang="en-US" dirty="0"/>
              <a:t>Eliminates the need for manual byte-level serialization</a:t>
            </a:r>
          </a:p>
          <a:p>
            <a:r>
              <a:rPr lang="en-US" b="1" dirty="0" err="1"/>
              <a:t>SyncTransform</a:t>
            </a:r>
            <a:r>
              <a:rPr lang="en-US" dirty="0"/>
              <a:t> and </a:t>
            </a:r>
            <a:r>
              <a:rPr lang="en-US" b="1" dirty="0" err="1"/>
              <a:t>SyncRigidbody</a:t>
            </a:r>
            <a:endParaRPr lang="en-US" b="1" dirty="0"/>
          </a:p>
          <a:p>
            <a:pPr lvl="1"/>
            <a:r>
              <a:rPr lang="en-US" dirty="0"/>
              <a:t>Synchronizes transform and physics automatically</a:t>
            </a:r>
          </a:p>
          <a:p>
            <a:pPr lvl="1"/>
            <a:r>
              <a:rPr lang="en-US" dirty="0"/>
              <a:t>Configurable to reduce bandwidth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34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1A5FA-366F-F4D4-871B-309139E1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VelNetUnity</a:t>
            </a:r>
            <a:r>
              <a:rPr lang="en-US" dirty="0"/>
              <a:t> Demonstration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C374-4488-AF97-3DBB-9A2429D6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VelNetUnity</a:t>
            </a:r>
            <a:r>
              <a:rPr lang="en-US" dirty="0"/>
              <a:t> is best installed via a custom registry but can also be installed directly through GitHub</a:t>
            </a:r>
          </a:p>
          <a:p>
            <a:pPr lvl="1"/>
            <a:r>
              <a:rPr lang="en-US" dirty="0"/>
              <a:t>GitHub</a:t>
            </a:r>
          </a:p>
          <a:p>
            <a:pPr lvl="2"/>
            <a:r>
              <a:rPr lang="en-US" dirty="0">
                <a:hlinkClick r:id="rId2"/>
              </a:rPr>
              <a:t>https://github.com/velaboratory/VelNetUnity.git#upm</a:t>
            </a:r>
            <a:endParaRPr lang="en-US" dirty="0"/>
          </a:p>
          <a:p>
            <a:pPr lvl="1"/>
            <a:r>
              <a:rPr lang="en-US" dirty="0"/>
              <a:t>Custom Registry</a:t>
            </a:r>
          </a:p>
          <a:p>
            <a:pPr lvl="2"/>
            <a:r>
              <a:rPr lang="en-US" dirty="0">
                <a:hlinkClick r:id="rId3"/>
              </a:rPr>
              <a:t>http://npm.ugavel.com</a:t>
            </a:r>
            <a:r>
              <a:rPr lang="en-US" dirty="0"/>
              <a:t> (</a:t>
            </a:r>
            <a:r>
              <a:rPr lang="en-US" dirty="0" err="1"/>
              <a:t>edu.uga.engr.vel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r>
              <a:rPr lang="en-US" dirty="0"/>
              <a:t>Samples are available for basic setup with or without voice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0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6A43-4CA2-9874-5E47-E8362835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VelVoice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0B7A6-E944-D47E-F377-2E99F3CC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voice communications over </a:t>
            </a:r>
            <a:r>
              <a:rPr lang="en-US" dirty="0" err="1"/>
              <a:t>VelNetUnity</a:t>
            </a:r>
            <a:endParaRPr lang="en-US" dirty="0"/>
          </a:p>
          <a:p>
            <a:pPr lvl="1"/>
            <a:r>
              <a:rPr lang="en-US" dirty="0"/>
              <a:t>Positives</a:t>
            </a:r>
          </a:p>
          <a:p>
            <a:pPr lvl="2"/>
            <a:r>
              <a:rPr lang="en-US" dirty="0"/>
              <a:t>Portable and easy to integrate as spatial audio</a:t>
            </a:r>
          </a:p>
          <a:p>
            <a:pPr lvl="2"/>
            <a:r>
              <a:rPr lang="en-US" dirty="0"/>
              <a:t>Excellent compression, low latency</a:t>
            </a:r>
          </a:p>
          <a:p>
            <a:pPr lvl="3"/>
            <a:r>
              <a:rPr lang="en-US" dirty="0"/>
              <a:t>Opus Codec (Concentus)</a:t>
            </a:r>
          </a:p>
          <a:p>
            <a:pPr lvl="2"/>
            <a:r>
              <a:rPr lang="en-US" dirty="0"/>
              <a:t>“Free”</a:t>
            </a:r>
          </a:p>
          <a:p>
            <a:pPr lvl="1"/>
            <a:r>
              <a:rPr lang="en-US" dirty="0"/>
              <a:t>Negatives</a:t>
            </a:r>
          </a:p>
          <a:p>
            <a:pPr lvl="2"/>
            <a:r>
              <a:rPr lang="en-US" dirty="0"/>
              <a:t>Performance limited, due to native .NET compression</a:t>
            </a:r>
          </a:p>
          <a:p>
            <a:pPr lvl="2"/>
            <a:r>
              <a:rPr lang="en-US" dirty="0"/>
              <a:t>No echo cancellation or auto-gain</a:t>
            </a:r>
          </a:p>
          <a:p>
            <a:r>
              <a:rPr lang="en-US" dirty="0"/>
              <a:t>Dissonance (paid asset) integration package is also available in our GitHub</a:t>
            </a:r>
          </a:p>
          <a:p>
            <a:pPr lvl="1"/>
            <a:r>
              <a:rPr lang="en-US" dirty="0"/>
              <a:t>More complicated setup, but better performance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34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D67D-701D-3FD5-8643-262C3327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&amp; Configuration with </a:t>
            </a:r>
            <a:r>
              <a:rPr lang="en-US" dirty="0" err="1"/>
              <a:t>VelConnect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B25A4-C5D6-9E3C-CDE7-084883EAE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VelConnect</a:t>
            </a:r>
            <a:r>
              <a:rPr lang="en-US" dirty="0"/>
              <a:t> solves some difficult XR configuration problems by moving configuration outside of the XR device</a:t>
            </a:r>
          </a:p>
          <a:p>
            <a:pPr lvl="1"/>
            <a:r>
              <a:rPr lang="en-US" dirty="0"/>
              <a:t>Profile setup (Name, Avatar)</a:t>
            </a:r>
          </a:p>
          <a:p>
            <a:pPr lvl="1"/>
            <a:r>
              <a:rPr lang="en-US" dirty="0"/>
              <a:t>Room to join / Link to send others</a:t>
            </a:r>
          </a:p>
          <a:p>
            <a:pPr lvl="1"/>
            <a:r>
              <a:rPr lang="en-US" dirty="0"/>
              <a:t>Sharing from other devices (e.g. phone/desktop)</a:t>
            </a:r>
          </a:p>
          <a:p>
            <a:endParaRPr lang="en-US" dirty="0"/>
          </a:p>
          <a:p>
            <a:r>
              <a:rPr lang="en-US" dirty="0"/>
              <a:t>Process</a:t>
            </a:r>
          </a:p>
          <a:p>
            <a:pPr lvl="1"/>
            <a:r>
              <a:rPr lang="en-US" dirty="0" err="1"/>
              <a:t>VelConnectManager</a:t>
            </a:r>
            <a:r>
              <a:rPr lang="en-US" dirty="0"/>
              <a:t> provides a pairing code to the user (in XR)</a:t>
            </a:r>
          </a:p>
          <a:p>
            <a:pPr lvl="1"/>
            <a:r>
              <a:rPr lang="en-US" dirty="0"/>
              <a:t>User pairs their phone/desktop (once)</a:t>
            </a:r>
          </a:p>
          <a:p>
            <a:pPr lvl="1"/>
            <a:r>
              <a:rPr lang="en-US" dirty="0"/>
              <a:t>Phone/Desktop can be used for setup </a:t>
            </a:r>
          </a:p>
          <a:p>
            <a:pPr lvl="1"/>
            <a:r>
              <a:rPr lang="en-US" dirty="0" err="1"/>
              <a:t>VelConnectManager</a:t>
            </a:r>
            <a:r>
              <a:rPr lang="en-US" dirty="0"/>
              <a:t> regularly polls/updates the state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VelConnect</a:t>
            </a:r>
            <a:r>
              <a:rPr lang="en-US" dirty="0"/>
              <a:t> can also be used for application-state persistence</a:t>
            </a:r>
          </a:p>
          <a:p>
            <a:pPr lvl="1"/>
            <a:r>
              <a:rPr lang="en-US" dirty="0"/>
              <a:t>Generic Key-Value store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96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EDBF-F7EA-3366-CFB2-4EF3932C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Incorporating Scalable Video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A00B-D4AA-3D72-9F11-24644A9E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2604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Video streaming is very useful, especially from a Desktop/Phone</a:t>
            </a:r>
          </a:p>
          <a:p>
            <a:r>
              <a:rPr lang="en-US" dirty="0"/>
              <a:t>WebRTC is the best option for video communication</a:t>
            </a:r>
          </a:p>
          <a:p>
            <a:pPr lvl="1"/>
            <a:r>
              <a:rPr lang="en-US" dirty="0"/>
              <a:t>Handles complexities of video codec negotiation</a:t>
            </a:r>
          </a:p>
          <a:p>
            <a:r>
              <a:rPr lang="en-US" dirty="0"/>
              <a:t>The same server used for </a:t>
            </a:r>
            <a:r>
              <a:rPr lang="en-US" dirty="0" err="1"/>
              <a:t>VelNet</a:t>
            </a:r>
            <a:r>
              <a:rPr lang="en-US" dirty="0"/>
              <a:t> can also host a WebRTC “Selective Forwarding Unit” (SFU) for scalability</a:t>
            </a:r>
          </a:p>
          <a:p>
            <a:pPr lvl="1"/>
            <a:r>
              <a:rPr lang="en-US" dirty="0"/>
              <a:t>One streamer, Multiple viewers</a:t>
            </a:r>
          </a:p>
          <a:p>
            <a:pPr lvl="1"/>
            <a:r>
              <a:rPr lang="en-US" dirty="0"/>
              <a:t>Ion-SFU is an excellent Go-based, cross-platform SFU</a:t>
            </a:r>
          </a:p>
          <a:p>
            <a:pPr lvl="1"/>
            <a:r>
              <a:rPr lang="en-US" dirty="0"/>
              <a:t>Web-based signaling server (JSON-RPC)</a:t>
            </a:r>
          </a:p>
          <a:p>
            <a:r>
              <a:rPr lang="en-US" dirty="0"/>
              <a:t>Share in </a:t>
            </a:r>
            <a:r>
              <a:rPr lang="en-US" dirty="0" err="1"/>
              <a:t>VelConnect</a:t>
            </a:r>
            <a:r>
              <a:rPr lang="en-US" dirty="0"/>
              <a:t> or </a:t>
            </a:r>
            <a:r>
              <a:rPr lang="en-US" dirty="0" err="1"/>
              <a:t>VelShare</a:t>
            </a:r>
            <a:r>
              <a:rPr lang="en-US" dirty="0"/>
              <a:t> (windows only)</a:t>
            </a:r>
          </a:p>
          <a:p>
            <a:r>
              <a:rPr lang="en-US" dirty="0"/>
              <a:t>Watch with </a:t>
            </a:r>
          </a:p>
          <a:p>
            <a:pPr lvl="1"/>
            <a:r>
              <a:rPr lang="en-US" dirty="0"/>
              <a:t>An embedded web browser (3D </a:t>
            </a:r>
            <a:r>
              <a:rPr lang="en-US" dirty="0" err="1"/>
              <a:t>Webview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 with Unity WebRTC (currently limited to 1 stream)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4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5927-9211-7FD0-5395-F1674F912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  <a:r>
              <a:rPr lang="en-US" dirty="0" err="1"/>
              <a:t>VelNet</a:t>
            </a:r>
            <a:r>
              <a:rPr lang="en-US" dirty="0"/>
              <a:t> Example: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0E0AE-F029-3A0D-9C61-B4D4E5992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460" cy="4064635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Multi-application Social XR</a:t>
            </a:r>
          </a:p>
          <a:p>
            <a:pPr marL="742950" lvl="1" indent="-285750"/>
            <a:r>
              <a:rPr lang="en-US" dirty="0"/>
              <a:t>Professional Group Meetings</a:t>
            </a:r>
          </a:p>
          <a:p>
            <a:pPr marL="742950" lvl="1" indent="-285750"/>
            <a:r>
              <a:rPr lang="en-US" dirty="0"/>
              <a:t>Social Activities</a:t>
            </a:r>
          </a:p>
          <a:p>
            <a:pPr marL="742950" lvl="1" indent="-285750"/>
            <a:r>
              <a:rPr lang="en-US" dirty="0"/>
              <a:t>XR Usability Research Studies</a:t>
            </a:r>
          </a:p>
          <a:p>
            <a:pPr marL="7429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Desktop &amp; VR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Voice, Video, Avatar Communication</a:t>
            </a:r>
          </a:p>
          <a:p>
            <a:pPr marL="742950" lvl="1" indent="-285750"/>
            <a:r>
              <a:rPr lang="en-US" dirty="0" err="1"/>
              <a:t>VelVoice</a:t>
            </a:r>
            <a:r>
              <a:rPr lang="en-US" dirty="0"/>
              <a:t>, </a:t>
            </a:r>
            <a:r>
              <a:rPr lang="en-US" dirty="0" err="1"/>
              <a:t>VelShare</a:t>
            </a:r>
            <a:r>
              <a:rPr lang="en-US" dirty="0"/>
              <a:t>, </a:t>
            </a:r>
            <a:r>
              <a:rPr lang="en-US" dirty="0" err="1"/>
              <a:t>VelConnect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Available on Oculus </a:t>
            </a:r>
            <a:r>
              <a:rPr lang="en-US" dirty="0" err="1"/>
              <a:t>AppLab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5A434-F723-D618-1915-786886CB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259" y="1228106"/>
            <a:ext cx="1656317" cy="16937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ACFA11-9924-9494-D7C0-7523940D8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"/>
          <a:stretch/>
        </p:blipFill>
        <p:spPr bwMode="auto">
          <a:xfrm>
            <a:off x="7048499" y="3168834"/>
            <a:ext cx="4689077" cy="26299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583D0E-BEA2-D558-0871-1AE68EFA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788" y="0"/>
            <a:ext cx="71269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05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DF5DA-DA21-8ECD-DB62-A9D827BF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1342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VelNet</a:t>
            </a:r>
            <a:r>
              <a:rPr lang="en-US" dirty="0"/>
              <a:t> Application: VRDEO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13D71-1199-789A-1AD0-02858ED5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99860" cy="4351338"/>
          </a:xfrm>
        </p:spPr>
        <p:txBody>
          <a:bodyPr/>
          <a:lstStyle/>
          <a:p>
            <a:r>
              <a:rPr lang="en-US" dirty="0"/>
              <a:t>Cross-platform, collaborative problem-solving environment</a:t>
            </a:r>
          </a:p>
          <a:p>
            <a:r>
              <a:rPr lang="en-US" dirty="0"/>
              <a:t>Voice/Video communication</a:t>
            </a:r>
          </a:p>
          <a:p>
            <a:r>
              <a:rPr lang="en-US" dirty="0"/>
              <a:t>Synchronized video watching</a:t>
            </a:r>
          </a:p>
          <a:p>
            <a:r>
              <a:rPr lang="en-US" dirty="0"/>
              <a:t>Synchronized writing/drawing across platforms</a:t>
            </a:r>
          </a:p>
          <a:p>
            <a:pPr lvl="1"/>
            <a:r>
              <a:rPr lang="en-US" dirty="0"/>
              <a:t>iPad, XR headset</a:t>
            </a:r>
          </a:p>
          <a:p>
            <a:r>
              <a:rPr lang="en-US" dirty="0"/>
              <a:t>Authoring through </a:t>
            </a:r>
            <a:r>
              <a:rPr lang="en-US" dirty="0" err="1"/>
              <a:t>VelConnect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23BC6F4E-490A-B482-1730-7DB8F2BCC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740" y="799932"/>
            <a:ext cx="2261367" cy="242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E57C96CE-3ADB-D9FC-618F-EFE77C62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40" y="3286343"/>
            <a:ext cx="3328167" cy="279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EB815F4-99BB-554E-BA5E-70FE71000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00" y="1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0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5A69-F47F-B6B2-4E44-CD7ED0AD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47" y="194556"/>
            <a:ext cx="10515600" cy="57482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Virtual Experiences Laboratory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DD6B5-5D60-6A95-FC29-9E9FE76D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AC21-DCB0-4D43-A3A4-EEF378BF84EA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AE1C8-BA23-922F-B2AE-1D177503F40D}"/>
              </a:ext>
            </a:extLst>
          </p:cNvPr>
          <p:cNvSpPr txBox="1"/>
          <p:nvPr/>
        </p:nvSpPr>
        <p:spPr>
          <a:xfrm>
            <a:off x="1441729" y="988795"/>
            <a:ext cx="326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Commercial XR Devices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24C653-72E9-B429-9731-AA833E92AC14}"/>
              </a:ext>
            </a:extLst>
          </p:cNvPr>
          <p:cNvGrpSpPr/>
          <p:nvPr/>
        </p:nvGrpSpPr>
        <p:grpSpPr>
          <a:xfrm>
            <a:off x="668226" y="1272220"/>
            <a:ext cx="5332714" cy="2586542"/>
            <a:chOff x="209237" y="1001050"/>
            <a:chExt cx="6180678" cy="2997833"/>
          </a:xfrm>
        </p:grpSpPr>
        <p:pic>
          <p:nvPicPr>
            <p:cNvPr id="4110" name="Picture 14" descr="Valve Index Controllers: Full Specification - VRcompare">
              <a:extLst>
                <a:ext uri="{FF2B5EF4-FFF2-40B4-BE49-F238E27FC236}">
                  <a16:creationId xmlns:a16="http://schemas.microsoft.com/office/drawing/2014/main" id="{01A3B5D6-D898-EE99-C65A-3307CCD03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90"/>
            <a:stretch/>
          </p:blipFill>
          <p:spPr bwMode="auto">
            <a:xfrm>
              <a:off x="3874714" y="2529736"/>
              <a:ext cx="625337" cy="82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oloLens">
              <a:extLst>
                <a:ext uri="{FF2B5EF4-FFF2-40B4-BE49-F238E27FC236}">
                  <a16:creationId xmlns:a16="http://schemas.microsoft.com/office/drawing/2014/main" id="{3FEC8E5F-7AF5-9E5E-B940-6564F7C6E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998" y="1270066"/>
              <a:ext cx="2067338" cy="116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buy Varjo XR-3 | VR Expert | VR&amp;AR | Hardware &amp; Service">
              <a:extLst>
                <a:ext uri="{FF2B5EF4-FFF2-40B4-BE49-F238E27FC236}">
                  <a16:creationId xmlns:a16="http://schemas.microsoft.com/office/drawing/2014/main" id="{D712DBDC-CB04-470B-3794-8D9C6784C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878" y="1001050"/>
              <a:ext cx="1830888" cy="1830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Oculus Quest 2 Advanced All-In-One Virtual Reality Headset, 256GB | Verizon">
              <a:extLst>
                <a:ext uri="{FF2B5EF4-FFF2-40B4-BE49-F238E27FC236}">
                  <a16:creationId xmlns:a16="http://schemas.microsoft.com/office/drawing/2014/main" id="{90C13584-2222-F8C8-7CC7-5031693D6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237" y="1958036"/>
              <a:ext cx="2040847" cy="2040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Pico Neo 3 | Empowering Leaders in Enterprise VR | 6DoF All-In-One VR  headset">
              <a:extLst>
                <a:ext uri="{FF2B5EF4-FFF2-40B4-BE49-F238E27FC236}">
                  <a16:creationId xmlns:a16="http://schemas.microsoft.com/office/drawing/2014/main" id="{AF35349A-B2EE-F508-FB11-350FA3B0B7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930" y="2238345"/>
              <a:ext cx="1469784" cy="1380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4" descr="Valve Index Controllers: Full Specification - VRcompare">
              <a:extLst>
                <a:ext uri="{FF2B5EF4-FFF2-40B4-BE49-F238E27FC236}">
                  <a16:creationId xmlns:a16="http://schemas.microsoft.com/office/drawing/2014/main" id="{9662380F-47BD-6B21-4FD6-39D6488FCA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90"/>
            <a:stretch/>
          </p:blipFill>
          <p:spPr bwMode="auto">
            <a:xfrm>
              <a:off x="5764578" y="2531843"/>
              <a:ext cx="625337" cy="820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Valve Index">
              <a:extLst>
                <a:ext uri="{FF2B5EF4-FFF2-40B4-BE49-F238E27FC236}">
                  <a16:creationId xmlns:a16="http://schemas.microsoft.com/office/drawing/2014/main" id="{883EF36D-D037-BE23-078A-A4C674C5B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463" y="2383689"/>
              <a:ext cx="1418177" cy="110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Apple iPad Pro 12.9-inch (2021) - Colors, Features &amp; Reviews - AT&amp;T">
              <a:extLst>
                <a:ext uri="{FF2B5EF4-FFF2-40B4-BE49-F238E27FC236}">
                  <a16:creationId xmlns:a16="http://schemas.microsoft.com/office/drawing/2014/main" id="{CE3C045D-2234-028D-9FAC-43D474363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64" y="1326503"/>
              <a:ext cx="860478" cy="1179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2F3DF75-8EB4-8212-7E99-D374CEA33376}"/>
              </a:ext>
            </a:extLst>
          </p:cNvPr>
          <p:cNvSpPr txBox="1"/>
          <p:nvPr/>
        </p:nvSpPr>
        <p:spPr>
          <a:xfrm>
            <a:off x="7694198" y="902888"/>
            <a:ext cx="326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695C3-1687-FDFE-765E-B4C7F18E6F86}"/>
              </a:ext>
            </a:extLst>
          </p:cNvPr>
          <p:cNvSpPr txBox="1"/>
          <p:nvPr/>
        </p:nvSpPr>
        <p:spPr>
          <a:xfrm>
            <a:off x="1464365" y="3776367"/>
            <a:ext cx="326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Custom Design and Integrations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1CAF39-7808-5475-8F4B-97AD1FC68522}"/>
              </a:ext>
            </a:extLst>
          </p:cNvPr>
          <p:cNvSpPr txBox="1"/>
          <p:nvPr/>
        </p:nvSpPr>
        <p:spPr>
          <a:xfrm>
            <a:off x="7611252" y="4585709"/>
            <a:ext cx="326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Usability and Impact Research</a:t>
            </a:r>
          </a:p>
        </p:txBody>
      </p:sp>
      <p:pic>
        <p:nvPicPr>
          <p:cNvPr id="28" name="Picture 27" descr="A picture containing text, electronics, television, indoor&#10;&#10;Description automatically generated">
            <a:extLst>
              <a:ext uri="{FF2B5EF4-FFF2-40B4-BE49-F238E27FC236}">
                <a16:creationId xmlns:a16="http://schemas.microsoft.com/office/drawing/2014/main" id="{5495BB48-E0DB-76AA-36AE-F88892D23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8" y="4215373"/>
            <a:ext cx="1192338" cy="1744579"/>
          </a:xfrm>
          <a:prstGeom prst="rect">
            <a:avLst/>
          </a:prstGeom>
        </p:spPr>
      </p:pic>
      <p:pic>
        <p:nvPicPr>
          <p:cNvPr id="33" name="Picture 32" descr="A picture containing indoor&#10;&#10;Description automatically generated">
            <a:extLst>
              <a:ext uri="{FF2B5EF4-FFF2-40B4-BE49-F238E27FC236}">
                <a16:creationId xmlns:a16="http://schemas.microsoft.com/office/drawing/2014/main" id="{F0586D37-857A-30A8-BD48-DB449402F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791" y="4222652"/>
            <a:ext cx="1073788" cy="805341"/>
          </a:xfrm>
          <a:prstGeom prst="rect">
            <a:avLst/>
          </a:prstGeom>
        </p:spPr>
      </p:pic>
      <p:pic>
        <p:nvPicPr>
          <p:cNvPr id="35" name="Picture 34" descr="Text&#10;&#10;Description automatically generated">
            <a:extLst>
              <a:ext uri="{FF2B5EF4-FFF2-40B4-BE49-F238E27FC236}">
                <a16:creationId xmlns:a16="http://schemas.microsoft.com/office/drawing/2014/main" id="{7CE3F7E8-5239-FB19-0B43-22E1FEB592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r="79734"/>
          <a:stretch/>
        </p:blipFill>
        <p:spPr>
          <a:xfrm flipH="1">
            <a:off x="2655019" y="4225661"/>
            <a:ext cx="183082" cy="174457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C0379F-2FAF-E58B-9DEE-6DEEA8DF99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7"/>
          <a:stretch/>
        </p:blipFill>
        <p:spPr>
          <a:xfrm>
            <a:off x="1483790" y="5104811"/>
            <a:ext cx="1073788" cy="849839"/>
          </a:xfrm>
          <a:prstGeom prst="rect">
            <a:avLst/>
          </a:prstGeom>
        </p:spPr>
      </p:pic>
      <p:pic>
        <p:nvPicPr>
          <p:cNvPr id="40" name="Picture">
            <a:extLst>
              <a:ext uri="{FF2B5EF4-FFF2-40B4-BE49-F238E27FC236}">
                <a16:creationId xmlns:a16="http://schemas.microsoft.com/office/drawing/2014/main" id="{751E4300-8CFF-6565-13D2-A6DC99A02F55}"/>
              </a:ext>
            </a:extLst>
          </p:cNvPr>
          <p:cNvPicPr/>
          <p:nvPr/>
        </p:nvPicPr>
        <p:blipFill>
          <a:blip r:embed="rId13"/>
          <a:srcRect l="18529" t="4164" r="13303" b="6091"/>
          <a:stretch/>
        </p:blipFill>
        <p:spPr>
          <a:xfrm>
            <a:off x="3282061" y="4210772"/>
            <a:ext cx="1293242" cy="797990"/>
          </a:xfrm>
          <a:prstGeom prst="rect">
            <a:avLst/>
          </a:prstGeom>
          <a:ln>
            <a:noFill/>
          </a:ln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F825AC39-C39D-D25D-E777-90461937C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538" y="5041633"/>
            <a:ext cx="1293242" cy="9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06BC6D-F3EC-EA49-72DF-A0F750191D0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8892" t="12894"/>
          <a:stretch/>
        </p:blipFill>
        <p:spPr>
          <a:xfrm>
            <a:off x="6471787" y="2460276"/>
            <a:ext cx="1420215" cy="919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5AEB0B-A9E8-1801-6F97-B2F485F57EC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27576"/>
          <a:stretch/>
        </p:blipFill>
        <p:spPr>
          <a:xfrm>
            <a:off x="7932695" y="2458635"/>
            <a:ext cx="1199315" cy="919054"/>
          </a:xfrm>
          <a:prstGeom prst="rect">
            <a:avLst/>
          </a:prstGeom>
        </p:spPr>
      </p:pic>
      <p:pic>
        <p:nvPicPr>
          <p:cNvPr id="17" name="Picture 16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43657CC3-6909-34AB-4640-C7DFEB648C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98" y="1306943"/>
            <a:ext cx="1238261" cy="10384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D45F2B-E8DE-A108-971B-95E8B2630B90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864" r="46050"/>
          <a:stretch/>
        </p:blipFill>
        <p:spPr>
          <a:xfrm>
            <a:off x="7789817" y="1315390"/>
            <a:ext cx="766270" cy="1038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8E0974-C11A-9736-6AEC-FD8CCC4EE98A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3739" r="4175"/>
          <a:stretch/>
        </p:blipFill>
        <p:spPr>
          <a:xfrm>
            <a:off x="9504991" y="1311981"/>
            <a:ext cx="775042" cy="1050304"/>
          </a:xfrm>
          <a:prstGeom prst="rect">
            <a:avLst/>
          </a:prstGeom>
        </p:spPr>
      </p:pic>
      <p:pic>
        <p:nvPicPr>
          <p:cNvPr id="22" name="Picture 21" descr="A picture containing floor, indoor, telescope, cluttered&#10;&#10;Description automatically generated">
            <a:extLst>
              <a:ext uri="{FF2B5EF4-FFF2-40B4-BE49-F238E27FC236}">
                <a16:creationId xmlns:a16="http://schemas.microsoft.com/office/drawing/2014/main" id="{4F988175-4595-622A-3F04-81FC4F86EA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792" y="2439336"/>
            <a:ext cx="1271780" cy="953836"/>
          </a:xfrm>
          <a:prstGeom prst="rect">
            <a:avLst/>
          </a:prstGeom>
        </p:spPr>
      </p:pic>
      <p:pic>
        <p:nvPicPr>
          <p:cNvPr id="25" name="Picture 24" descr="A picture containing text, dog, indoor&#10;&#10;Description automatically generated">
            <a:extLst>
              <a:ext uri="{FF2B5EF4-FFF2-40B4-BE49-F238E27FC236}">
                <a16:creationId xmlns:a16="http://schemas.microsoft.com/office/drawing/2014/main" id="{8BC382ED-4C8A-40C3-E292-D6DD93EFF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52" y="3449462"/>
            <a:ext cx="1066728" cy="10460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8E28E0-7354-BA20-412F-AD1C86D02F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10573" y="1315703"/>
            <a:ext cx="832361" cy="1043041"/>
          </a:xfrm>
          <a:prstGeom prst="rect">
            <a:avLst/>
          </a:prstGeom>
        </p:spPr>
      </p:pic>
      <p:pic>
        <p:nvPicPr>
          <p:cNvPr id="39" name="Picture 38" descr="Hard Disk:Users:kjohnsen:Dropbox:VEL:vel_share:ARFluids:images:ar.png">
            <a:extLst>
              <a:ext uri="{FF2B5EF4-FFF2-40B4-BE49-F238E27FC236}">
                <a16:creationId xmlns:a16="http://schemas.microsoft.com/office/drawing/2014/main" id="{B51639BD-6F77-62EE-7C66-CCC131B4DB79}"/>
              </a:ext>
            </a:extLst>
          </p:cNvPr>
          <p:cNvPicPr/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/>
          <a:stretch/>
        </p:blipFill>
        <p:spPr bwMode="auto">
          <a:xfrm>
            <a:off x="7657036" y="3449462"/>
            <a:ext cx="1134121" cy="1046001"/>
          </a:xfrm>
          <a:prstGeom prst="rect">
            <a:avLst/>
          </a:prstGeom>
        </p:spPr>
      </p:pic>
      <p:pic>
        <p:nvPicPr>
          <p:cNvPr id="45" name="Picture 4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59FFF6B-80FC-9B59-DBA8-7601460BEE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229" y="3449462"/>
            <a:ext cx="1040283" cy="1040283"/>
          </a:xfrm>
          <a:prstGeom prst="rect">
            <a:avLst/>
          </a:prstGeom>
        </p:spPr>
      </p:pic>
      <p:pic>
        <p:nvPicPr>
          <p:cNvPr id="4128" name="Picture 32">
            <a:extLst>
              <a:ext uri="{FF2B5EF4-FFF2-40B4-BE49-F238E27FC236}">
                <a16:creationId xmlns:a16="http://schemas.microsoft.com/office/drawing/2014/main" id="{4FF82AEB-73FE-759E-273D-15D4CE3BE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233" y="3449462"/>
            <a:ext cx="850106" cy="105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968D3CA2-00EB-C2DE-7D46-4D74B85B9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699" y="2429620"/>
            <a:ext cx="717175" cy="9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4" name="Picture 38">
            <a:extLst>
              <a:ext uri="{FF2B5EF4-FFF2-40B4-BE49-F238E27FC236}">
                <a16:creationId xmlns:a16="http://schemas.microsoft.com/office/drawing/2014/main" id="{5257D99F-2E7F-BCFD-A47E-5A6802891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264" y="3442021"/>
            <a:ext cx="878642" cy="104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0" name="Picture 44">
            <a:extLst>
              <a:ext uri="{FF2B5EF4-FFF2-40B4-BE49-F238E27FC236}">
                <a16:creationId xmlns:a16="http://schemas.microsoft.com/office/drawing/2014/main" id="{C4C28BA0-5FA6-B30C-704D-DC791DB34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" r="9890"/>
          <a:stretch/>
        </p:blipFill>
        <p:spPr bwMode="auto">
          <a:xfrm>
            <a:off x="10330078" y="1314973"/>
            <a:ext cx="1343821" cy="106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270B202-1A36-9883-24CC-68A0BC280AE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2192489" y="4954051"/>
            <a:ext cx="1736230" cy="273432"/>
          </a:xfrm>
          <a:prstGeom prst="rect">
            <a:avLst/>
          </a:prstGeom>
        </p:spPr>
      </p:pic>
      <p:pic>
        <p:nvPicPr>
          <p:cNvPr id="49" name="Google Shape;155;p22">
            <a:extLst>
              <a:ext uri="{FF2B5EF4-FFF2-40B4-BE49-F238E27FC236}">
                <a16:creationId xmlns:a16="http://schemas.microsoft.com/office/drawing/2014/main" id="{3195553E-9CF2-25CF-3277-DEB261A177C8}"/>
              </a:ext>
            </a:extLst>
          </p:cNvPr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471465" y="5030962"/>
            <a:ext cx="1724283" cy="90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D40C55F-438D-BE73-739D-FEFC59C99BF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283756" y="5020176"/>
            <a:ext cx="1696508" cy="102009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F8CE391-2481-5FF5-1F28-6476D0DD1C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045719" y="5027993"/>
            <a:ext cx="2104662" cy="9127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760CFAB-7579-619C-8577-1350AFF0C975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9" r="34521"/>
          <a:stretch/>
        </p:blipFill>
        <p:spPr>
          <a:xfrm>
            <a:off x="4656372" y="4210772"/>
            <a:ext cx="1184146" cy="1824036"/>
          </a:xfrm>
          <a:prstGeom prst="rect">
            <a:avLst/>
          </a:prstGeom>
        </p:spPr>
      </p:pic>
      <p:pic>
        <p:nvPicPr>
          <p:cNvPr id="59" name="Picture 58" descr="A picture containing indoor&#10;&#10;Description automatically generated">
            <a:extLst>
              <a:ext uri="{FF2B5EF4-FFF2-40B4-BE49-F238E27FC236}">
                <a16:creationId xmlns:a16="http://schemas.microsoft.com/office/drawing/2014/main" id="{6DD0AFC3-3AA9-A558-2F1E-AF291A7469A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6" r="30529"/>
          <a:stretch/>
        </p:blipFill>
        <p:spPr>
          <a:xfrm>
            <a:off x="11297068" y="2431455"/>
            <a:ext cx="726379" cy="969598"/>
          </a:xfrm>
          <a:prstGeom prst="rect">
            <a:avLst/>
          </a:prstGeom>
        </p:spPr>
      </p:pic>
      <p:pic>
        <p:nvPicPr>
          <p:cNvPr id="6146" name="Picture 2" descr="Meta Quest Pro Stock Checker and Locator">
            <a:extLst>
              <a:ext uri="{FF2B5EF4-FFF2-40B4-BE49-F238E27FC236}">
                <a16:creationId xmlns:a16="http://schemas.microsoft.com/office/drawing/2014/main" id="{8386C9C6-11B4-AE99-6D49-A79F388E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11" y="1351857"/>
            <a:ext cx="1027288" cy="10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563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DA77-1E5A-8D27-161E-299F624C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Example: Shared Teleoperation of a UR-10 Robotic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D1C4B-B39F-8958-9B53-CA3BC72AB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97980" cy="4351338"/>
          </a:xfrm>
        </p:spPr>
        <p:txBody>
          <a:bodyPr>
            <a:normAutofit/>
          </a:bodyPr>
          <a:lstStyle/>
          <a:p>
            <a:r>
              <a:rPr lang="en-US" dirty="0"/>
              <a:t>Physical Arm - In a laboratory at UGA</a:t>
            </a:r>
          </a:p>
          <a:p>
            <a:r>
              <a:rPr lang="en-US" dirty="0"/>
              <a:t>Laptop connects the UR-10 (sensing and control) to Unity</a:t>
            </a:r>
          </a:p>
          <a:p>
            <a:r>
              <a:rPr lang="en-US" dirty="0"/>
              <a:t>Synchronized Digital Twin Simulation through </a:t>
            </a:r>
            <a:r>
              <a:rPr lang="en-US" dirty="0" err="1"/>
              <a:t>VelNet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Local Clients in AR</a:t>
            </a:r>
          </a:p>
          <a:p>
            <a:pPr lvl="1"/>
            <a:r>
              <a:rPr lang="en-US" dirty="0"/>
              <a:t>Remote Clients in VR w/ Video View of the real environment</a:t>
            </a:r>
          </a:p>
          <a:p>
            <a:r>
              <a:rPr lang="en-US" dirty="0"/>
              <a:t>Digital Twin used for Teleoperation</a:t>
            </a:r>
          </a:p>
          <a:p>
            <a:pPr lvl="1"/>
            <a:r>
              <a:rPr lang="en-US" dirty="0"/>
              <a:t>Actively migrating to AGX Dynamics</a:t>
            </a:r>
          </a:p>
        </p:txBody>
      </p:sp>
      <p:pic>
        <p:nvPicPr>
          <p:cNvPr id="4" name="Picture 3" descr="A picture containing floor, indoor, telescope, cluttered&#10;&#10;Description automatically generated">
            <a:extLst>
              <a:ext uri="{FF2B5EF4-FFF2-40B4-BE49-F238E27FC236}">
                <a16:creationId xmlns:a16="http://schemas.microsoft.com/office/drawing/2014/main" id="{08AE0E23-8517-619C-E6E0-05CC53BA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65" y="1933910"/>
            <a:ext cx="2619093" cy="1964322"/>
          </a:xfrm>
          <a:prstGeom prst="rect">
            <a:avLst/>
          </a:prstGeom>
        </p:spPr>
      </p:pic>
      <p:pic>
        <p:nvPicPr>
          <p:cNvPr id="5" name="2021-03-28 23-22-26 (1)">
            <a:hlinkClick r:id="" action="ppaction://media"/>
            <a:extLst>
              <a:ext uri="{FF2B5EF4-FFF2-40B4-BE49-F238E27FC236}">
                <a16:creationId xmlns:a16="http://schemas.microsoft.com/office/drawing/2014/main" id="{13DB2FC1-1C65-454B-3A17-530CB1B87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1182" y="4141454"/>
            <a:ext cx="3178981" cy="17881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C48CFE-B0C3-E15B-5FD5-45A69E79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172" y="0"/>
            <a:ext cx="662828" cy="66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12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52E6-BD4D-9294-E383-DD21F79C7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D357-B95F-015E-58F4-FB466F9D8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Migrate to TCP/KCP instead of TCP+UDP</a:t>
            </a:r>
          </a:p>
          <a:p>
            <a:pPr lvl="1"/>
            <a:r>
              <a:rPr lang="en-US" dirty="0"/>
              <a:t>Better Auth/Security/Encryption</a:t>
            </a:r>
          </a:p>
          <a:p>
            <a:r>
              <a:rPr lang="en-US" dirty="0"/>
              <a:t>Unity Side</a:t>
            </a:r>
          </a:p>
          <a:p>
            <a:pPr lvl="1"/>
            <a:r>
              <a:rPr lang="en-US" dirty="0"/>
              <a:t>Simultaneous rooms</a:t>
            </a:r>
          </a:p>
          <a:p>
            <a:pPr lvl="1"/>
            <a:r>
              <a:rPr lang="en-US" dirty="0"/>
              <a:t>Improved support for remote procedure calls</a:t>
            </a:r>
          </a:p>
          <a:p>
            <a:pPr lvl="1"/>
            <a:r>
              <a:rPr lang="en-US" dirty="0"/>
              <a:t>Improved statistics</a:t>
            </a:r>
          </a:p>
          <a:p>
            <a:r>
              <a:rPr lang="en-US" dirty="0"/>
              <a:t>Libraries for other languages (Python)</a:t>
            </a:r>
          </a:p>
          <a:p>
            <a:r>
              <a:rPr lang="en-US" dirty="0"/>
              <a:t>More features in </a:t>
            </a:r>
            <a:r>
              <a:rPr lang="en-US" dirty="0" err="1"/>
              <a:t>VelShare</a:t>
            </a:r>
            <a:endParaRPr lang="en-US" dirty="0"/>
          </a:p>
          <a:p>
            <a:pPr lvl="1"/>
            <a:r>
              <a:rPr lang="en-US" dirty="0"/>
              <a:t>Multiple streams</a:t>
            </a:r>
          </a:p>
          <a:p>
            <a:pPr lvl="1"/>
            <a:r>
              <a:rPr lang="en-US" dirty="0"/>
              <a:t>Depth camera sharing</a:t>
            </a:r>
          </a:p>
          <a:p>
            <a:pPr lvl="1"/>
            <a:r>
              <a:rPr lang="en-US" dirty="0"/>
              <a:t>AR/</a:t>
            </a:r>
            <a:r>
              <a:rPr lang="en-US" dirty="0" err="1"/>
              <a:t>MediaPipe</a:t>
            </a:r>
            <a:r>
              <a:rPr lang="en-US" dirty="0"/>
              <a:t> integration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8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0C1B-B6BB-08EC-85E4-ADE29E8F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CB123-A522-51EA-0ACC-CDD82706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091989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VelNet’s</a:t>
            </a:r>
            <a:r>
              <a:rPr lang="en-US" dirty="0"/>
              <a:t> defining features are</a:t>
            </a:r>
          </a:p>
          <a:p>
            <a:pPr lvl="1"/>
            <a:r>
              <a:rPr lang="en-US" dirty="0"/>
              <a:t>Rapid deployment anywhere (self host)</a:t>
            </a:r>
          </a:p>
          <a:p>
            <a:pPr lvl="1"/>
            <a:r>
              <a:rPr lang="en-US" dirty="0"/>
              <a:t>High performance</a:t>
            </a:r>
          </a:p>
          <a:p>
            <a:pPr lvl="1"/>
            <a:r>
              <a:rPr lang="en-US" dirty="0"/>
              <a:t>Free Open-Source Software</a:t>
            </a:r>
          </a:p>
          <a:p>
            <a:pPr lvl="1"/>
            <a:r>
              <a:rPr lang="en-US" dirty="0"/>
              <a:t>Small code base and conceptual simplicity</a:t>
            </a:r>
          </a:p>
          <a:p>
            <a:pPr lvl="1"/>
            <a:r>
              <a:rPr lang="en-US" dirty="0"/>
              <a:t>No arbitrary limitations</a:t>
            </a:r>
          </a:p>
          <a:p>
            <a:pPr lvl="1"/>
            <a:r>
              <a:rPr lang="en-US" dirty="0"/>
              <a:t>Established paradigm (Photon)</a:t>
            </a:r>
          </a:p>
          <a:p>
            <a:r>
              <a:rPr lang="en-US" dirty="0"/>
              <a:t>Still a work in progress, and we welcome collaborators</a:t>
            </a:r>
          </a:p>
          <a:p>
            <a:r>
              <a:rPr lang="en-US" dirty="0"/>
              <a:t>Long-term interest because our deployed products rely upon it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C8EE06-29B2-337B-A1FA-CEBD60EE11B6}"/>
              </a:ext>
            </a:extLst>
          </p:cNvPr>
          <p:cNvCxnSpPr/>
          <p:nvPr/>
        </p:nvCxnSpPr>
        <p:spPr>
          <a:xfrm>
            <a:off x="7393405" y="1509963"/>
            <a:ext cx="0" cy="460207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B5628B-52B2-5514-6C31-491D02B84F74}"/>
              </a:ext>
            </a:extLst>
          </p:cNvPr>
          <p:cNvSpPr txBox="1"/>
          <p:nvPr/>
        </p:nvSpPr>
        <p:spPr>
          <a:xfrm>
            <a:off x="7798904" y="1690688"/>
            <a:ext cx="3730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Interested 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Working together?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Hiring excellent PhDs?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</a:t>
            </a:r>
            <a:r>
              <a:rPr lang="en-US" dirty="0" err="1"/>
              <a:t>VelNet</a:t>
            </a:r>
            <a:r>
              <a:rPr lang="en-US" dirty="0"/>
              <a:t>?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</a:t>
            </a:r>
            <a:r>
              <a:rPr lang="en-US" dirty="0" err="1"/>
              <a:t>conVRged</a:t>
            </a:r>
            <a:r>
              <a:rPr lang="en-US" dirty="0"/>
              <a:t>/VRDEO/Remote robots? 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1191B-2502-9047-7641-1406E1C4BF26}"/>
              </a:ext>
            </a:extLst>
          </p:cNvPr>
          <p:cNvSpPr txBox="1"/>
          <p:nvPr/>
        </p:nvSpPr>
        <p:spPr>
          <a:xfrm>
            <a:off x="8338932" y="3670531"/>
            <a:ext cx="2796208" cy="646331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Discord</a:t>
            </a:r>
            <a:r>
              <a:rPr lang="en-US" dirty="0"/>
              <a:t>: profkyle#1337</a:t>
            </a:r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kjohnsen@uga.edu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A5A5FF5-8C75-3498-6DD4-4A1380211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405" y="4965729"/>
            <a:ext cx="1146313" cy="11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6587790-7F8A-EA1E-D84E-B7B0EE79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734" y="890977"/>
            <a:ext cx="71269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55FB331-65F6-67FD-1188-F1ADAF21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346" y="890977"/>
            <a:ext cx="71269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C4DD95F-DBFE-0917-803D-32C806A29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040" y="890977"/>
            <a:ext cx="712694" cy="71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6126A-0BB2-E2F9-FF64-2A11AD7BA9C3}"/>
              </a:ext>
            </a:extLst>
          </p:cNvPr>
          <p:cNvSpPr txBox="1"/>
          <p:nvPr/>
        </p:nvSpPr>
        <p:spPr>
          <a:xfrm>
            <a:off x="8539718" y="4938720"/>
            <a:ext cx="3486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material is based upon work supported by the National Science Foundation under Grant Nos. 2032474, 1934481, &amp; 1955049</a:t>
            </a:r>
          </a:p>
        </p:txBody>
      </p:sp>
    </p:spTree>
    <p:extLst>
      <p:ext uri="{BB962C8B-B14F-4D97-AF65-F5344CB8AC3E}">
        <p14:creationId xmlns:p14="http://schemas.microsoft.com/office/powerpoint/2010/main" val="84074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3A28-166A-ADE9-30E7-21CC9622F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talk/demo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1658-6D8F-3D51-95C9-C0DE74F47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 - Discuss how and why we moved away from existing networking solutions to focus on the specific needs of own applications.</a:t>
            </a:r>
          </a:p>
          <a:p>
            <a:endParaRPr lang="en-US" dirty="0"/>
          </a:p>
          <a:p>
            <a:r>
              <a:rPr lang="en-US" dirty="0"/>
              <a:t>This talk is </a:t>
            </a:r>
            <a:r>
              <a:rPr lang="en-US" b="1" dirty="0"/>
              <a:t>most </a:t>
            </a:r>
            <a:r>
              <a:rPr lang="en-US" dirty="0"/>
              <a:t>relevant if</a:t>
            </a:r>
          </a:p>
          <a:p>
            <a:pPr lvl="1"/>
            <a:r>
              <a:rPr lang="en-US" dirty="0"/>
              <a:t>You’re using Unity 3D for most of your XR applications</a:t>
            </a:r>
          </a:p>
          <a:p>
            <a:pPr lvl="1"/>
            <a:r>
              <a:rPr lang="en-US" dirty="0"/>
              <a:t>You’re frustrated by existing networking frameworks’ (often arbitrary) limitations or complexity</a:t>
            </a:r>
          </a:p>
          <a:p>
            <a:pPr lvl="1"/>
            <a:r>
              <a:rPr lang="en-US" dirty="0"/>
              <a:t>You’re thinking somewhat big (hundreds of clients)</a:t>
            </a:r>
          </a:p>
        </p:txBody>
      </p:sp>
    </p:spTree>
    <p:extLst>
      <p:ext uri="{BB962C8B-B14F-4D97-AF65-F5344CB8AC3E}">
        <p14:creationId xmlns:p14="http://schemas.microsoft.com/office/powerpoint/2010/main" val="52653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EE5B-0FFE-6826-BF31-D078E4CD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BE3DB-DDC5-2877-C036-52F13C263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Multi-user XR applications are now becoming </a:t>
            </a:r>
            <a:r>
              <a:rPr lang="en-US" b="1" dirty="0"/>
              <a:t>the expectation</a:t>
            </a:r>
          </a:p>
          <a:p>
            <a:pPr lvl="1"/>
            <a:r>
              <a:rPr lang="en-US" dirty="0"/>
              <a:t>Widespread </a:t>
            </a:r>
            <a:r>
              <a:rPr lang="en-US" strike="sngStrike" dirty="0"/>
              <a:t>XR</a:t>
            </a:r>
            <a:r>
              <a:rPr lang="en-US" dirty="0"/>
              <a:t> Meta Quest devices</a:t>
            </a:r>
          </a:p>
          <a:p>
            <a:pPr lvl="1"/>
            <a:r>
              <a:rPr lang="en-US" dirty="0"/>
              <a:t>Pandemic-related interest remote work</a:t>
            </a:r>
          </a:p>
          <a:p>
            <a:pPr lvl="1"/>
            <a:r>
              <a:rPr lang="en-US" dirty="0"/>
              <a:t>Social presence is a major strength of XR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multi-user XR applications are quite difficult to develop, and especially to deploy</a:t>
            </a:r>
          </a:p>
          <a:p>
            <a:pPr lvl="1"/>
            <a:r>
              <a:rPr lang="en-US" dirty="0"/>
              <a:t>Basic connectivity can be challenging due to firewalls, matchmaking</a:t>
            </a:r>
          </a:p>
          <a:p>
            <a:pPr lvl="1"/>
            <a:endParaRPr lang="en-US" dirty="0"/>
          </a:p>
          <a:p>
            <a:r>
              <a:rPr lang="en-US" dirty="0"/>
              <a:t>XR Labs are (usually) not building games</a:t>
            </a:r>
          </a:p>
          <a:p>
            <a:pPr lvl="1"/>
            <a:r>
              <a:rPr lang="en-US" dirty="0"/>
              <a:t>Very little concern for “cheating”</a:t>
            </a:r>
          </a:p>
          <a:p>
            <a:pPr lvl="1"/>
            <a:r>
              <a:rPr lang="en-US" dirty="0"/>
              <a:t>High-bandwidth needs</a:t>
            </a:r>
          </a:p>
          <a:p>
            <a:pPr lvl="1"/>
            <a:r>
              <a:rPr lang="en-US" dirty="0"/>
              <a:t>Often necessary to avoid off-premise servers </a:t>
            </a:r>
          </a:p>
          <a:p>
            <a:pPr lvl="1"/>
            <a:r>
              <a:rPr lang="en-US" dirty="0"/>
              <a:t>Transparency is important</a:t>
            </a:r>
          </a:p>
          <a:p>
            <a:pPr lvl="1"/>
            <a:r>
              <a:rPr lang="en-US" dirty="0"/>
              <a:t>Many small (often unique) applications, lots of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1D1C6-2008-C140-C7E6-E25D583AA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74" t="-13594" r="-1" b="1"/>
          <a:stretch/>
        </p:blipFill>
        <p:spPr>
          <a:xfrm>
            <a:off x="8408462" y="958874"/>
            <a:ext cx="3585755" cy="21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4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A541-316F-B59C-4528-EB9E058F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(Unity) Networking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F8C98-5136-3B69-44A1-8BEB791B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Mirror </a:t>
            </a:r>
          </a:p>
          <a:p>
            <a:pPr lvl="1"/>
            <a:r>
              <a:rPr lang="en-US" dirty="0"/>
              <a:t>Open-source re-implementation of the (deprecated) UNET networking platform</a:t>
            </a:r>
          </a:p>
          <a:p>
            <a:pPr lvl="1"/>
            <a:r>
              <a:rPr lang="en-US" dirty="0"/>
              <a:t>Server-Client model of networking</a:t>
            </a:r>
          </a:p>
          <a:p>
            <a:pPr lvl="2"/>
            <a:r>
              <a:rPr lang="en-US" dirty="0"/>
              <a:t>One application instance (server) responsible for </a:t>
            </a:r>
            <a:r>
              <a:rPr lang="en-US" b="1" dirty="0"/>
              <a:t>synchronizing</a:t>
            </a:r>
            <a:r>
              <a:rPr lang="en-US" dirty="0"/>
              <a:t> all other clients</a:t>
            </a:r>
          </a:p>
          <a:p>
            <a:pPr lvl="2"/>
            <a:r>
              <a:rPr lang="en-US" b="1" dirty="0"/>
              <a:t>Relays</a:t>
            </a:r>
            <a:r>
              <a:rPr lang="en-US" dirty="0"/>
              <a:t> used when the server is behind a firewall</a:t>
            </a:r>
          </a:p>
          <a:p>
            <a:r>
              <a:rPr lang="en-US" b="1" dirty="0"/>
              <a:t>Photon</a:t>
            </a:r>
          </a:p>
          <a:p>
            <a:pPr lvl="1"/>
            <a:r>
              <a:rPr lang="en-US" dirty="0"/>
              <a:t>Commercial</a:t>
            </a:r>
          </a:p>
          <a:p>
            <a:pPr lvl="1"/>
            <a:r>
              <a:rPr lang="en-US" dirty="0"/>
              <a:t>Supports multiple topologies (fusion), but often used for Peer-to-Peer</a:t>
            </a:r>
          </a:p>
          <a:p>
            <a:pPr lvl="1"/>
            <a:r>
              <a:rPr lang="en-US" dirty="0"/>
              <a:t>Cloud-based relay server </a:t>
            </a:r>
            <a:r>
              <a:rPr lang="en-US" b="1" dirty="0"/>
              <a:t>always</a:t>
            </a:r>
            <a:r>
              <a:rPr lang="en-US" dirty="0"/>
              <a:t> used</a:t>
            </a:r>
          </a:p>
          <a:p>
            <a:r>
              <a:rPr lang="en-US" b="1" dirty="0"/>
              <a:t>WebRTC</a:t>
            </a:r>
          </a:p>
          <a:p>
            <a:pPr lvl="1"/>
            <a:r>
              <a:rPr lang="en-US" dirty="0"/>
              <a:t>Primarily designed to overcome peer-to-peer voice/video sharing</a:t>
            </a:r>
          </a:p>
          <a:p>
            <a:pPr lvl="1"/>
            <a:r>
              <a:rPr lang="en-US" dirty="0"/>
              <a:t>Requires a signaling server for interactive connectivity establishment (ICE)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9D7A-A302-2D8A-4065-7EF5AE87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has its own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283B0-694D-3B51-4D5A-859D3B65A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88"/>
            <a:ext cx="670228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Mirror</a:t>
            </a:r>
          </a:p>
          <a:p>
            <a:pPr lvl="1"/>
            <a:r>
              <a:rPr lang="en-US" dirty="0"/>
              <a:t>Are you going to run all your traffic through a Meta Quest on </a:t>
            </a:r>
            <a:r>
              <a:rPr lang="en-US" dirty="0" err="1"/>
              <a:t>WiFi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If not, are you going to redeploy a dedicated server every time you update the application?</a:t>
            </a:r>
          </a:p>
          <a:p>
            <a:pPr lvl="2"/>
            <a:r>
              <a:rPr lang="en-US" dirty="0"/>
              <a:t>And can it run Unity?</a:t>
            </a:r>
          </a:p>
          <a:p>
            <a:pPr lvl="1"/>
            <a:r>
              <a:rPr lang="en-US" dirty="0"/>
              <a:t>Have you also setup a relay server to get around NAT?</a:t>
            </a:r>
          </a:p>
          <a:p>
            <a:pPr lvl="1"/>
            <a:endParaRPr lang="en-US" dirty="0"/>
          </a:p>
          <a:p>
            <a:r>
              <a:rPr lang="en-US" b="1" dirty="0"/>
              <a:t>Photon</a:t>
            </a:r>
          </a:p>
          <a:p>
            <a:pPr lvl="1"/>
            <a:r>
              <a:rPr lang="en-US" dirty="0"/>
              <a:t>Can you keep your traffic under 500 messages per second and 16 connected clients?  (and 60GB / </a:t>
            </a:r>
            <a:r>
              <a:rPr lang="en-US" b="1" dirty="0"/>
              <a:t>month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If not, are you willing/able to pay (and still negotiate the limit)?</a:t>
            </a:r>
          </a:p>
          <a:p>
            <a:endParaRPr lang="en-US" dirty="0"/>
          </a:p>
          <a:p>
            <a:r>
              <a:rPr lang="en-US" b="1" dirty="0"/>
              <a:t>WebRTC</a:t>
            </a:r>
          </a:p>
          <a:p>
            <a:pPr lvl="1"/>
            <a:r>
              <a:rPr lang="en-US" dirty="0"/>
              <a:t>Can you figure out ICE, STUN, &amp; TURN?</a:t>
            </a:r>
          </a:p>
          <a:p>
            <a:pPr lvl="1"/>
            <a:r>
              <a:rPr lang="en-US" dirty="0"/>
              <a:t>If so, can you also deploy an SFU to avoid upload bandwidth constraints? 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20C83-E922-320D-2D0E-ACC989770A23}"/>
              </a:ext>
            </a:extLst>
          </p:cNvPr>
          <p:cNvCxnSpPr>
            <a:cxnSpLocks/>
          </p:cNvCxnSpPr>
          <p:nvPr/>
        </p:nvCxnSpPr>
        <p:spPr>
          <a:xfrm>
            <a:off x="7805530" y="1444487"/>
            <a:ext cx="0" cy="46013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807A96-E1D5-3156-D13D-8974089DC818}"/>
              </a:ext>
            </a:extLst>
          </p:cNvPr>
          <p:cNvSpPr txBox="1"/>
          <p:nvPr/>
        </p:nvSpPr>
        <p:spPr>
          <a:xfrm>
            <a:off x="8289235" y="1886909"/>
            <a:ext cx="30645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And there are others</a:t>
            </a:r>
          </a:p>
          <a:p>
            <a:endParaRPr lang="en-US" dirty="0"/>
          </a:p>
          <a:p>
            <a:r>
              <a:rPr lang="en-US" dirty="0"/>
              <a:t>Unity NGO</a:t>
            </a:r>
          </a:p>
          <a:p>
            <a:r>
              <a:rPr lang="en-US" b="1" dirty="0" err="1"/>
              <a:t>Nakama</a:t>
            </a:r>
            <a:endParaRPr lang="en-US" b="1" dirty="0"/>
          </a:p>
          <a:p>
            <a:r>
              <a:rPr lang="en-US" b="1" dirty="0" err="1"/>
              <a:t>DarkRift</a:t>
            </a:r>
            <a:endParaRPr lang="en-US" b="1" dirty="0"/>
          </a:p>
          <a:p>
            <a:r>
              <a:rPr lang="en-US" dirty="0"/>
              <a:t>Normcore</a:t>
            </a:r>
          </a:p>
          <a:p>
            <a:r>
              <a:rPr lang="en-US" b="1" dirty="0"/>
              <a:t>Forge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921596-1646-C16B-933C-76319C12E211}"/>
              </a:ext>
            </a:extLst>
          </p:cNvPr>
          <p:cNvSpPr txBox="1"/>
          <p:nvPr/>
        </p:nvSpPr>
        <p:spPr>
          <a:xfrm>
            <a:off x="8488018" y="4908781"/>
            <a:ext cx="30645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But all I need a simple broadcast relay server…</a:t>
            </a:r>
          </a:p>
        </p:txBody>
      </p:sp>
    </p:spTree>
    <p:extLst>
      <p:ext uri="{BB962C8B-B14F-4D97-AF65-F5344CB8AC3E}">
        <p14:creationId xmlns:p14="http://schemas.microsoft.com/office/powerpoint/2010/main" val="366537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EB28C-5823-720D-4F62-8A8EC5F2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Bring (Photon) Networking in-house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735AA-4D6B-121B-AA53-B6A72FAD0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Overcome artificial limits and customize</a:t>
            </a:r>
          </a:p>
          <a:p>
            <a:pPr lvl="1"/>
            <a:r>
              <a:rPr lang="en-US" dirty="0"/>
              <a:t>Predictable costs and performance</a:t>
            </a:r>
          </a:p>
          <a:p>
            <a:pPr lvl="1"/>
            <a:r>
              <a:rPr lang="en-US" dirty="0"/>
              <a:t>Strong knowledge of server internals</a:t>
            </a:r>
          </a:p>
          <a:p>
            <a:pPr lvl="1"/>
            <a:endParaRPr lang="en-US" dirty="0"/>
          </a:p>
          <a:p>
            <a:r>
              <a:rPr lang="en-US" dirty="0"/>
              <a:t>Potential Issues</a:t>
            </a:r>
          </a:p>
          <a:p>
            <a:pPr lvl="1"/>
            <a:r>
              <a:rPr lang="en-US" dirty="0"/>
              <a:t>Time-to-develop</a:t>
            </a:r>
          </a:p>
          <a:p>
            <a:pPr lvl="1"/>
            <a:r>
              <a:rPr lang="en-US" dirty="0"/>
              <a:t>Server requirements</a:t>
            </a:r>
          </a:p>
          <a:p>
            <a:pPr lvl="1"/>
            <a:r>
              <a:rPr lang="en-US" dirty="0"/>
              <a:t>Re-inventing the wheel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7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0FC2-26A2-95EA-B82A-B837C26D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VelNet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9BEC7-95D1-12BB-0E78-A17185AC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313" cy="4351338"/>
          </a:xfrm>
        </p:spPr>
        <p:txBody>
          <a:bodyPr>
            <a:normAutofit/>
          </a:bodyPr>
          <a:lstStyle/>
          <a:p>
            <a:r>
              <a:rPr lang="en-US" b="1" dirty="0" err="1"/>
              <a:t>VelNetServer</a:t>
            </a:r>
            <a:r>
              <a:rPr lang="en-US" dirty="0"/>
              <a:t> - Photon Server Clone (but without limits)</a:t>
            </a:r>
          </a:p>
          <a:p>
            <a:pPr lvl="1"/>
            <a:r>
              <a:rPr lang="en-US" dirty="0"/>
              <a:t>Emphasis on being lightweight and efficient</a:t>
            </a:r>
          </a:p>
          <a:p>
            <a:pPr lvl="1"/>
            <a:endParaRPr lang="en-US" dirty="0"/>
          </a:p>
          <a:p>
            <a:r>
              <a:rPr lang="en-US" b="1" dirty="0" err="1"/>
              <a:t>VelNetUnity</a:t>
            </a:r>
            <a:r>
              <a:rPr lang="en-US" dirty="0"/>
              <a:t> - Enables Unity Object/Component Synchronization</a:t>
            </a:r>
            <a:endParaRPr lang="en-US" b="1" dirty="0"/>
          </a:p>
          <a:p>
            <a:pPr lvl="1"/>
            <a:r>
              <a:rPr lang="en-US" b="1" dirty="0" err="1"/>
              <a:t>VelVoice</a:t>
            </a:r>
            <a:r>
              <a:rPr lang="en-US" dirty="0"/>
              <a:t> - Special Component for Spatial Voice in </a:t>
            </a:r>
            <a:r>
              <a:rPr lang="en-US" dirty="0" err="1"/>
              <a:t>VelNetUnity</a:t>
            </a:r>
            <a:endParaRPr lang="en-US" dirty="0"/>
          </a:p>
          <a:p>
            <a:endParaRPr lang="en-US" b="1" dirty="0"/>
          </a:p>
          <a:p>
            <a:r>
              <a:rPr lang="en-US" b="1" dirty="0" err="1"/>
              <a:t>VelConnect</a:t>
            </a:r>
            <a:r>
              <a:rPr lang="en-US" dirty="0"/>
              <a:t> - User profile configuration</a:t>
            </a:r>
          </a:p>
          <a:p>
            <a:pPr lvl="1"/>
            <a:r>
              <a:rPr lang="en-US" dirty="0"/>
              <a:t>Also share camera/desktop from web</a:t>
            </a:r>
          </a:p>
          <a:p>
            <a:pPr lvl="1"/>
            <a:r>
              <a:rPr lang="en-US" b="1" dirty="0" err="1"/>
              <a:t>VelShare</a:t>
            </a:r>
            <a:r>
              <a:rPr lang="en-US" dirty="0"/>
              <a:t> - Windows-only, better desktop sharing/control</a:t>
            </a:r>
          </a:p>
        </p:txBody>
      </p:sp>
    </p:spTree>
    <p:extLst>
      <p:ext uri="{BB962C8B-B14F-4D97-AF65-F5344CB8AC3E}">
        <p14:creationId xmlns:p14="http://schemas.microsoft.com/office/powerpoint/2010/main" val="416211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4549-2E5B-81CF-8546-47F99664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 Room concept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047BC-C331-063E-1DFD-D833106F6B50}"/>
              </a:ext>
            </a:extLst>
          </p:cNvPr>
          <p:cNvSpPr/>
          <p:nvPr/>
        </p:nvSpPr>
        <p:spPr>
          <a:xfrm>
            <a:off x="5129986" y="2583230"/>
            <a:ext cx="1317283" cy="900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F3488-BE69-15AC-B999-DA534F979093}"/>
              </a:ext>
            </a:extLst>
          </p:cNvPr>
          <p:cNvSpPr/>
          <p:nvPr/>
        </p:nvSpPr>
        <p:spPr>
          <a:xfrm>
            <a:off x="1423657" y="2708018"/>
            <a:ext cx="907769" cy="563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552802-FD84-CBEB-8152-E8E0506121E1}"/>
              </a:ext>
            </a:extLst>
          </p:cNvPr>
          <p:cNvSpPr/>
          <p:nvPr/>
        </p:nvSpPr>
        <p:spPr>
          <a:xfrm>
            <a:off x="9406689" y="2708019"/>
            <a:ext cx="907769" cy="563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69F551-F1FA-1D01-D01A-8200C4CFA75E}"/>
              </a:ext>
            </a:extLst>
          </p:cNvPr>
          <p:cNvSpPr/>
          <p:nvPr/>
        </p:nvSpPr>
        <p:spPr>
          <a:xfrm>
            <a:off x="5334741" y="5073532"/>
            <a:ext cx="907769" cy="563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Client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F7B7F5-9B50-36FD-95D0-F157FBCA2C46}"/>
              </a:ext>
            </a:extLst>
          </p:cNvPr>
          <p:cNvSpPr/>
          <p:nvPr/>
        </p:nvSpPr>
        <p:spPr>
          <a:xfrm>
            <a:off x="2411983" y="2867043"/>
            <a:ext cx="675860" cy="24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Message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822050-B941-B144-37F4-7D6845DF2AAE}"/>
              </a:ext>
            </a:extLst>
          </p:cNvPr>
          <p:cNvSpPr/>
          <p:nvPr/>
        </p:nvSpPr>
        <p:spPr>
          <a:xfrm>
            <a:off x="6360392" y="2886428"/>
            <a:ext cx="675860" cy="24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Message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D045AF-8C60-09C6-BEB7-0867F0ABB15B}"/>
              </a:ext>
            </a:extLst>
          </p:cNvPr>
          <p:cNvSpPr/>
          <p:nvPr/>
        </p:nvSpPr>
        <p:spPr>
          <a:xfrm rot="5400000">
            <a:off x="5450695" y="3644347"/>
            <a:ext cx="675860" cy="245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Message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5E9031-EACC-B31F-8638-85B275CD0AFE}"/>
              </a:ext>
            </a:extLst>
          </p:cNvPr>
          <p:cNvSpPr txBox="1"/>
          <p:nvPr/>
        </p:nvSpPr>
        <p:spPr>
          <a:xfrm>
            <a:off x="838200" y="1365228"/>
            <a:ext cx="646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messages go to a “room” on a server known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Messages sent to the room are forwarded to other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Clients do not need to know about each other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23F79C-23B3-4E0B-607D-CACD5D1DF92F}"/>
              </a:ext>
            </a:extLst>
          </p:cNvPr>
          <p:cNvSpPr txBox="1"/>
          <p:nvPr/>
        </p:nvSpPr>
        <p:spPr>
          <a:xfrm>
            <a:off x="513117" y="4486481"/>
            <a:ext cx="414440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Note, this is a limited form of how all publish-subscribe systems work (e.g., MQTT, ROS)</a:t>
            </a:r>
          </a:p>
        </p:txBody>
      </p:sp>
    </p:spTree>
    <p:extLst>
      <p:ext uri="{BB962C8B-B14F-4D97-AF65-F5344CB8AC3E}">
        <p14:creationId xmlns:p14="http://schemas.microsoft.com/office/powerpoint/2010/main" val="5595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25 0.00069 L 0.03425 0.00069 C 0.07005 -0.00324 0.05755 0.00023 0.07227 -0.00417 C 0.08034 -0.00324 0.08008 -0.0037 0.08802 -0.00139 L 0.09128 -0.00023 C 0.09219 3.7037E-7 0.0931 0.00046 0.09401 0.00069 C 0.09688 0.00116 0.09974 0.00139 0.10274 0.00162 C 0.11081 0.00347 0.10482 0.00255 0.11732 0.00162 L 0.13255 0.00069 L 0.17448 -0.00139 C 0.18776 -0.00394 0.1724 -0.00139 0.20104 -0.00139 C 0.20807 -0.00139 0.21524 -0.00185 0.22227 -0.00232 C 0.23776 -0.00486 0.22083 -0.00232 0.25274 -0.00417 C 0.26003 -0.00463 0.26263 -0.00718 0.25925 -0.00417 L 0.25872 -0.00232 L 0.25599 0.00069 " pathEditMode="relative" ptsTypes="AAAAAAAAAAAA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1828 L -0.00052 0.01828 C 0.00013 0.02199 0.00078 0.02615 0.00169 0.02986 C 0.00794 0.05833 0.00156 0.02523 0.00612 0.04953 C 0.00573 0.05208 0.0056 0.05486 0.00495 0.0574 C 0.00352 0.06342 4.16667E-7 0.075 4.16667E-7 0.075 C -0.00013 0.07754 -0.00078 0.08032 -0.00052 0.08287 C 0.00013 0.0905 0.00117 0.09375 0.00273 0.09953 C 0.00299 0.10208 0.00352 0.10486 0.00325 0.1074 C 0.00312 0.10949 0.00208 0.11111 0.00169 0.11319 C 0.0013 0.11481 0.0013 0.11643 0.00117 0.11805 C 0.0013 0.12199 0.00104 0.12615 0.00169 0.12986 C 0.00195 0.13217 0.00365 0.13333 0.00391 0.13588 C 0.00482 0.1493 0.00365 0.15254 0.00169 0.16319 C 0.00247 0.18796 0.00234 0.175 0.00169 0.20254 L 0.00169 0.19953 " pathEditMode="relative" ptsTypes="AAAAAAAAAAAAAAAA">
                                      <p:cBhvr>
                                        <p:cTn id="1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0.00046 L 0.00599 0.00254 C 0.01992 0.00532 0.01315 0.00486 0.02917 0.00347 L 0.06276 0.00046 C 0.06393 -0.00023 0.06497 -0.00093 0.06614 -0.00162 C 0.06706 -0.00209 0.06797 -0.00301 0.06888 -0.00347 C 0.06953 -0.00394 0.07031 -0.00417 0.07109 -0.0044 C 0.07565 -0.00347 0.08021 -0.00301 0.08489 -0.00162 C 0.08581 -0.00116 0.08659 2.59259E-6 0.08763 0.00046 C 0.0888 0.00092 0.09023 0.00115 0.09141 0.00139 C 0.09349 0.00208 0.09544 0.00301 0.09753 0.00347 C 0.10169 0.00416 0.10599 0.00416 0.11016 0.0044 C 0.13672 -0.00185 0.12669 0.00023 0.13997 -0.00255 C 0.18724 0.00185 0.16094 0.00069 0.21888 -0.00047 C 0.225 0.00046 0.22266 -0.0007 0.22604 0.00139 L 0.22773 -0.00047 " pathEditMode="relative" ptsTypes="A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7" grpId="0" animBg="1"/>
      <p:bldP spid="27" grpId="1" animBg="1"/>
      <p:bldP spid="28" grpId="0" animBg="1"/>
      <p:bldP spid="28" grpId="1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6044</TotalTime>
  <Words>1461</Words>
  <Application>Microsoft Office PowerPoint</Application>
  <PresentationFormat>Widescreen</PresentationFormat>
  <Paragraphs>278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Georgia</vt:lpstr>
      <vt:lpstr>Wingdings</vt:lpstr>
      <vt:lpstr>Office Theme</vt:lpstr>
      <vt:lpstr>VelNet: A Simple and Versatile Open-source Networking Framework for XR Research Labs</vt:lpstr>
      <vt:lpstr>Virtual Experiences Laboratory</vt:lpstr>
      <vt:lpstr>This talk/demo</vt:lpstr>
      <vt:lpstr>The Problem</vt:lpstr>
      <vt:lpstr>Popular (Unity) Networking Frameworks</vt:lpstr>
      <vt:lpstr>Each has its own concerns</vt:lpstr>
      <vt:lpstr>Solution: Bring (Photon) Networking in-house</vt:lpstr>
      <vt:lpstr>Overview of VelNet</vt:lpstr>
      <vt:lpstr>Broadcast Room concept</vt:lpstr>
      <vt:lpstr>VelNet Server Features</vt:lpstr>
      <vt:lpstr>Best Features: Simplicity &amp; Portability</vt:lpstr>
      <vt:lpstr>VelNet Unity: Photon-Unity-Networking Clone</vt:lpstr>
      <vt:lpstr>VelNet Unity Utilities</vt:lpstr>
      <vt:lpstr>VelNetUnity Demonstration </vt:lpstr>
      <vt:lpstr>VelVoice</vt:lpstr>
      <vt:lpstr>Connection &amp; Configuration with VelConnect</vt:lpstr>
      <vt:lpstr>Incorporating Scalable Video Streaming</vt:lpstr>
      <vt:lpstr>Application VelNet Example:</vt:lpstr>
      <vt:lpstr>Example VelNet Application: VRDEO</vt:lpstr>
      <vt:lpstr>Application Example: Shared Teleoperation of a UR-10 Robotic Arm</vt:lpstr>
      <vt:lpstr>Looking forward to</vt:lpstr>
      <vt:lpstr>Take home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VelNet: A Simple Open-source Networking Framework for XR Research Labs</dc:title>
  <dc:creator>Kyle J Johnsen</dc:creator>
  <cp:lastModifiedBy>Kyle J Johnsen</cp:lastModifiedBy>
  <cp:revision>39</cp:revision>
  <dcterms:created xsi:type="dcterms:W3CDTF">2022-12-10T19:49:08Z</dcterms:created>
  <dcterms:modified xsi:type="dcterms:W3CDTF">2023-01-25T07:14:11Z</dcterms:modified>
</cp:coreProperties>
</file>